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74" r:id="rId2"/>
    <p:sldId id="333" r:id="rId3"/>
    <p:sldId id="334" r:id="rId4"/>
    <p:sldId id="335" r:id="rId5"/>
    <p:sldId id="365" r:id="rId6"/>
    <p:sldId id="336" r:id="rId7"/>
    <p:sldId id="337" r:id="rId8"/>
    <p:sldId id="338" r:id="rId9"/>
    <p:sldId id="344" r:id="rId10"/>
    <p:sldId id="345" r:id="rId11"/>
    <p:sldId id="395" r:id="rId12"/>
    <p:sldId id="396" r:id="rId13"/>
    <p:sldId id="397" r:id="rId14"/>
    <p:sldId id="398" r:id="rId15"/>
    <p:sldId id="399" r:id="rId16"/>
    <p:sldId id="400" r:id="rId17"/>
    <p:sldId id="401" r:id="rId18"/>
    <p:sldId id="346" r:id="rId19"/>
    <p:sldId id="363" r:id="rId20"/>
    <p:sldId id="364" r:id="rId21"/>
    <p:sldId id="402" r:id="rId22"/>
    <p:sldId id="366" r:id="rId23"/>
    <p:sldId id="367" r:id="rId24"/>
    <p:sldId id="342" r:id="rId25"/>
    <p:sldId id="368" r:id="rId26"/>
    <p:sldId id="343" r:id="rId27"/>
    <p:sldId id="354" r:id="rId28"/>
    <p:sldId id="339" r:id="rId29"/>
    <p:sldId id="347" r:id="rId30"/>
    <p:sldId id="369" r:id="rId31"/>
    <p:sldId id="370" r:id="rId32"/>
    <p:sldId id="371" r:id="rId33"/>
    <p:sldId id="372" r:id="rId34"/>
    <p:sldId id="373" r:id="rId35"/>
    <p:sldId id="374" r:id="rId36"/>
    <p:sldId id="375" r:id="rId37"/>
    <p:sldId id="376" r:id="rId38"/>
    <p:sldId id="348" r:id="rId39"/>
    <p:sldId id="377" r:id="rId40"/>
    <p:sldId id="378" r:id="rId41"/>
    <p:sldId id="352" r:id="rId42"/>
    <p:sldId id="353" r:id="rId43"/>
    <p:sldId id="379" r:id="rId44"/>
    <p:sldId id="380" r:id="rId45"/>
    <p:sldId id="381" r:id="rId46"/>
    <p:sldId id="382" r:id="rId47"/>
    <p:sldId id="383" r:id="rId48"/>
    <p:sldId id="384" r:id="rId49"/>
    <p:sldId id="341" r:id="rId50"/>
    <p:sldId id="340" r:id="rId51"/>
    <p:sldId id="385" r:id="rId52"/>
    <p:sldId id="390" r:id="rId53"/>
    <p:sldId id="391" r:id="rId54"/>
    <p:sldId id="388" r:id="rId55"/>
    <p:sldId id="389" r:id="rId56"/>
    <p:sldId id="394" r:id="rId57"/>
    <p:sldId id="403" r:id="rId58"/>
    <p:sldId id="404" r:id="rId59"/>
    <p:sldId id="405" r:id="rId60"/>
    <p:sldId id="406" r:id="rId61"/>
    <p:sldId id="407" r:id="rId62"/>
    <p:sldId id="408" r:id="rId63"/>
    <p:sldId id="409" r:id="rId64"/>
    <p:sldId id="392" r:id="rId65"/>
    <p:sldId id="410" r:id="rId66"/>
    <p:sldId id="393" r:id="rId67"/>
    <p:sldId id="285" r:id="rId68"/>
    <p:sldId id="386" r:id="rId69"/>
  </p:sldIdLst>
  <p:sldSz cx="6858000" cy="9144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2460" y="-19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sz="1600"/>
            </a:pPr>
            <a:r>
              <a:rPr lang="en-US" sz="1600" dirty="0"/>
              <a:t>World Coal Production</a:t>
            </a:r>
            <a:r>
              <a:rPr lang="en-US" sz="1600" baseline="0" dirty="0"/>
              <a:t> in Millions of Metric Tons</a:t>
            </a:r>
            <a:endParaRPr lang="en-US" sz="1600" dirty="0"/>
          </a:p>
        </c:rich>
      </c:tx>
      <c:layout>
        <c:manualLayout>
          <c:xMode val="edge"/>
          <c:yMode val="edge"/>
          <c:x val="0.19102564102564096"/>
          <c:y val="0"/>
        </c:manualLayout>
      </c:layout>
      <c:overlay val="0"/>
    </c:title>
    <c:autoTitleDeleted val="0"/>
    <c:plotArea>
      <c:layout>
        <c:manualLayout>
          <c:layoutTarget val="inner"/>
          <c:xMode val="edge"/>
          <c:yMode val="edge"/>
          <c:x val="0.11652432868968339"/>
          <c:y val="0.15910020449897749"/>
          <c:w val="0.86424490207955063"/>
          <c:h val="0.6509063974365189"/>
        </c:manualLayout>
      </c:layout>
      <c:lineChart>
        <c:grouping val="standard"/>
        <c:varyColors val="0"/>
        <c:ser>
          <c:idx val="0"/>
          <c:order val="0"/>
          <c:tx>
            <c:strRef>
              <c:f>Sheet1!$B$1</c:f>
              <c:strCache>
                <c:ptCount val="1"/>
                <c:pt idx="0">
                  <c:v>Usage</c:v>
                </c:pt>
              </c:strCache>
            </c:strRef>
          </c:tx>
          <c:marker>
            <c:symbol val="none"/>
          </c:marker>
          <c:cat>
            <c:numRef>
              <c:f>Sheet1!$A$2:$A$30</c:f>
              <c:numCache>
                <c:formatCode>General</c:formatCode>
                <c:ptCount val="29"/>
                <c:pt idx="0">
                  <c:v>1800</c:v>
                </c:pt>
                <c:pt idx="8">
                  <c:v>1900</c:v>
                </c:pt>
                <c:pt idx="16">
                  <c:v>2000</c:v>
                </c:pt>
                <c:pt idx="19">
                  <c:v>2030</c:v>
                </c:pt>
                <c:pt idx="24">
                  <c:v>2100</c:v>
                </c:pt>
                <c:pt idx="28">
                  <c:v>2200</c:v>
                </c:pt>
              </c:numCache>
            </c:numRef>
          </c:cat>
          <c:val>
            <c:numRef>
              <c:f>Sheet1!$B$2:$B$30</c:f>
              <c:numCache>
                <c:formatCode>General</c:formatCode>
                <c:ptCount val="29"/>
                <c:pt idx="0">
                  <c:v>40</c:v>
                </c:pt>
                <c:pt idx="1">
                  <c:v>40</c:v>
                </c:pt>
                <c:pt idx="2">
                  <c:v>50</c:v>
                </c:pt>
                <c:pt idx="3">
                  <c:v>50</c:v>
                </c:pt>
                <c:pt idx="4">
                  <c:v>50</c:v>
                </c:pt>
                <c:pt idx="5">
                  <c:v>60</c:v>
                </c:pt>
                <c:pt idx="6">
                  <c:v>60</c:v>
                </c:pt>
                <c:pt idx="7">
                  <c:v>60</c:v>
                </c:pt>
                <c:pt idx="8">
                  <c:v>70</c:v>
                </c:pt>
                <c:pt idx="9">
                  <c:v>70</c:v>
                </c:pt>
                <c:pt idx="10">
                  <c:v>70</c:v>
                </c:pt>
                <c:pt idx="11">
                  <c:v>85</c:v>
                </c:pt>
                <c:pt idx="12">
                  <c:v>100</c:v>
                </c:pt>
                <c:pt idx="13">
                  <c:v>70</c:v>
                </c:pt>
                <c:pt idx="14">
                  <c:v>200</c:v>
                </c:pt>
                <c:pt idx="15">
                  <c:v>1000</c:v>
                </c:pt>
                <c:pt idx="16">
                  <c:v>1200</c:v>
                </c:pt>
                <c:pt idx="17">
                  <c:v>2500</c:v>
                </c:pt>
                <c:pt idx="18">
                  <c:v>4100</c:v>
                </c:pt>
                <c:pt idx="19">
                  <c:v>4800</c:v>
                </c:pt>
                <c:pt idx="20">
                  <c:v>2050</c:v>
                </c:pt>
                <c:pt idx="21">
                  <c:v>1000</c:v>
                </c:pt>
                <c:pt idx="22">
                  <c:v>700</c:v>
                </c:pt>
                <c:pt idx="23">
                  <c:v>200</c:v>
                </c:pt>
                <c:pt idx="24">
                  <c:v>90</c:v>
                </c:pt>
                <c:pt idx="25">
                  <c:v>50</c:v>
                </c:pt>
                <c:pt idx="26">
                  <c:v>30</c:v>
                </c:pt>
                <c:pt idx="27">
                  <c:v>20</c:v>
                </c:pt>
                <c:pt idx="28">
                  <c:v>10</c:v>
                </c:pt>
              </c:numCache>
            </c:numRef>
          </c:val>
          <c:smooth val="0"/>
        </c:ser>
        <c:dLbls>
          <c:showLegendKey val="0"/>
          <c:showVal val="0"/>
          <c:showCatName val="0"/>
          <c:showSerName val="0"/>
          <c:showPercent val="0"/>
          <c:showBubbleSize val="0"/>
        </c:dLbls>
        <c:marker val="1"/>
        <c:smooth val="0"/>
        <c:axId val="182650752"/>
        <c:axId val="182652288"/>
      </c:lineChart>
      <c:catAx>
        <c:axId val="182650752"/>
        <c:scaling>
          <c:orientation val="minMax"/>
        </c:scaling>
        <c:delete val="0"/>
        <c:axPos val="b"/>
        <c:numFmt formatCode="General" sourceLinked="1"/>
        <c:majorTickMark val="out"/>
        <c:minorTickMark val="none"/>
        <c:tickLblPos val="nextTo"/>
        <c:crossAx val="182652288"/>
        <c:crosses val="autoZero"/>
        <c:auto val="1"/>
        <c:lblAlgn val="ctr"/>
        <c:lblOffset val="100"/>
        <c:noMultiLvlLbl val="0"/>
      </c:catAx>
      <c:valAx>
        <c:axId val="182652288"/>
        <c:scaling>
          <c:orientation val="minMax"/>
          <c:max val="5000"/>
        </c:scaling>
        <c:delete val="0"/>
        <c:axPos val="l"/>
        <c:majorGridlines/>
        <c:numFmt formatCode="General" sourceLinked="1"/>
        <c:majorTickMark val="out"/>
        <c:minorTickMark val="none"/>
        <c:tickLblPos val="nextTo"/>
        <c:crossAx val="182650752"/>
        <c:crosses val="autoZero"/>
        <c:crossBetween val="between"/>
        <c:majorUnit val="1000"/>
      </c:valAx>
    </c:plotArea>
    <c:plotVisOnly val="1"/>
    <c:dispBlanksAs val="gap"/>
    <c:showDLblsOverMax val="0"/>
  </c:chart>
  <c:spPr>
    <a:ln w="38100"/>
  </c:spPr>
  <c:txPr>
    <a:bodyPr/>
    <a:lstStyle/>
    <a:p>
      <a:pPr>
        <a:defRPr sz="1200" baseline="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B06F4DE7-CDF7-4BA7-A9F4-054E4A57D354}" type="datetimeFigureOut">
              <a:rPr lang="en-US" smtClean="0"/>
              <a:pPr/>
              <a:t>11/26/2017</a:t>
            </a:fld>
            <a:endParaRPr lang="en-US" dirty="0"/>
          </a:p>
        </p:txBody>
      </p:sp>
      <p:sp>
        <p:nvSpPr>
          <p:cNvPr id="4" name="Slide Image Placeholder 3"/>
          <p:cNvSpPr>
            <a:spLocks noGrp="1" noRot="1" noChangeAspect="1"/>
          </p:cNvSpPr>
          <p:nvPr>
            <p:ph type="sldImg" idx="2"/>
          </p:nvPr>
        </p:nvSpPr>
        <p:spPr>
          <a:xfrm>
            <a:off x="3606800" y="514350"/>
            <a:ext cx="19304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09EE0316-DF82-4E0B-AAD9-94DD1CAAAF01}" type="slidenum">
              <a:rPr lang="en-US" smtClean="0"/>
              <a:pPr/>
              <a:t>‹#›</a:t>
            </a:fld>
            <a:endParaRPr lang="en-US" dirty="0"/>
          </a:p>
        </p:txBody>
      </p:sp>
    </p:spTree>
    <p:extLst>
      <p:ext uri="{BB962C8B-B14F-4D97-AF65-F5344CB8AC3E}">
        <p14:creationId xmlns:p14="http://schemas.microsoft.com/office/powerpoint/2010/main" val="3217829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2"/>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7"/>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7"/>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5"/>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5"/>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90" y="364071"/>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3" y="1913471"/>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F4D0B2-06DB-4629-B5B5-30AD4E3AA031}" type="datetimeFigureOut">
              <a:rPr lang="en-US" smtClean="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B40A52-0738-49E9-8898-BF8B3D3EEE3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5"/>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8"/>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6F4D0B2-06DB-4629-B5B5-30AD4E3AA031}" type="datetimeFigureOut">
              <a:rPr lang="en-US" smtClean="0"/>
              <a:pPr/>
              <a:t>11/26/2017</a:t>
            </a:fld>
            <a:endParaRPr lang="en-US" dirty="0"/>
          </a:p>
        </p:txBody>
      </p:sp>
      <p:sp>
        <p:nvSpPr>
          <p:cNvPr id="5" name="Footer Placeholder 4"/>
          <p:cNvSpPr>
            <a:spLocks noGrp="1"/>
          </p:cNvSpPr>
          <p:nvPr>
            <p:ph type="ftr" sz="quarter" idx="3"/>
          </p:nvPr>
        </p:nvSpPr>
        <p:spPr>
          <a:xfrm>
            <a:off x="2343150" y="8475138"/>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8"/>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3B40A52-0738-49E9-8898-BF8B3D3EEE3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exposingtruth.com/growth-is-good-fallacy/" TargetMode="External"/><Relationship Id="rId2" Type="http://schemas.openxmlformats.org/officeDocument/2006/relationships/hyperlink" Target="https://www.exposingtruth.com/author/cbynu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chart" Target="../charts/chart1.xml"/><Relationship Id="rId5" Type="http://schemas.openxmlformats.org/officeDocument/2006/relationships/image" Target="../media/image5.png"/><Relationship Id="rId4" Type="http://schemas.openxmlformats.org/officeDocument/2006/relationships/oleObject" Target="../embeddings/Microsoft_Excel_97-2003_Worksheet1.xls"/></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mailto:ahimsaacres@gmail.com" TargetMode="External"/><Relationship Id="rId2" Type="http://schemas.openxmlformats.org/officeDocument/2006/relationships/image" Target="../media/image1.jpeg"/><Relationship Id="rId1" Type="http://schemas.openxmlformats.org/officeDocument/2006/relationships/slideLayout" Target="../slideLayouts/slideLayout9.xml"/><Relationship Id="rId5" Type="http://schemas.openxmlformats.org/officeDocument/2006/relationships/hyperlink" Target="mailto:aldridgesandy@gmail.com" TargetMode="External"/><Relationship Id="rId4" Type="http://schemas.openxmlformats.org/officeDocument/2006/relationships/hyperlink" Target="mailto:lugenbehld@lanecc.edu" TargetMode="External"/></Relationships>
</file>

<file path=ppt/slides/_rels/slide6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google.com.au/imgres?imgurl=http://www.shodor.org/media/N/G/E/wMDUwNGE3MmM5N2RjMzlhMTM3ODNlNzkzYzIzYTE.jpg&amp;imgrefurl=http://forums.indiegamer.com/threads/rpg-damage-and-formulas.28388/&amp;docid=JVYdML7giyAMpM&amp;tbnid=FxLxXQjM38YwRM:&amp;vet=10ahUKEwj2wKvu7obXAhVWwWMKHf7DAnoQMwg5KBMwEw..i&amp;w=465&amp;h=103&amp;bih=791&amp;biw=1440&amp;q=double%20bell%20curve%20overlapping&amp;ved=0ahUKEwj2wKvu7obXAhVWwWMKHf7DAnoQMwg5KBMwEw&amp;iact=mrc&amp;uact=8" TargetMode="Externa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181600"/>
            <a:ext cx="4114800" cy="400110"/>
          </a:xfrm>
        </p:spPr>
        <p:txBody>
          <a:bodyPr wrap="square">
            <a:spAutoFit/>
          </a:bodyPr>
          <a:lstStyle/>
          <a:p>
            <a:r>
              <a:rPr lang="en-US" dirty="0" smtClean="0"/>
              <a:t>   Ahimsa Acres Educational Center</a:t>
            </a:r>
            <a:endParaRPr lang="en-US" dirty="0"/>
          </a:p>
        </p:txBody>
      </p:sp>
      <p:pic>
        <p:nvPicPr>
          <p:cNvPr id="4" name="Content Placeholder 3" descr="Lotus on water#2.jpg"/>
          <p:cNvPicPr>
            <a:picLocks noGrp="1" noChangeAspect="1"/>
          </p:cNvPicPr>
          <p:nvPr>
            <p:ph type="pic" idx="1"/>
          </p:nvPr>
        </p:nvPicPr>
        <p:blipFill>
          <a:blip r:embed="rId2"/>
          <a:srcRect l="5636" r="5636"/>
          <a:stretch>
            <a:fillRect/>
          </a:stretch>
        </p:blipFill>
        <p:spPr>
          <a:xfrm>
            <a:off x="1447800" y="711203"/>
            <a:ext cx="4191000" cy="4183380"/>
          </a:xfrm>
        </p:spPr>
      </p:pic>
      <p:sp>
        <p:nvSpPr>
          <p:cNvPr id="14" name="Text Placeholder 13"/>
          <p:cNvSpPr>
            <a:spLocks noGrp="1"/>
          </p:cNvSpPr>
          <p:nvPr>
            <p:ph type="body" sz="half" idx="2"/>
          </p:nvPr>
        </p:nvSpPr>
        <p:spPr>
          <a:xfrm>
            <a:off x="1447800" y="5994405"/>
            <a:ext cx="4267200" cy="2235201"/>
          </a:xfrm>
        </p:spPr>
        <p:txBody>
          <a:bodyPr>
            <a:normAutofit fontScale="25000" lnSpcReduction="20000"/>
          </a:bodyPr>
          <a:lstStyle/>
          <a:p>
            <a:pPr algn="ctr"/>
            <a:r>
              <a:rPr lang="en-US" sz="4900" dirty="0" smtClean="0"/>
              <a:t>Presents</a:t>
            </a:r>
          </a:p>
          <a:p>
            <a:pPr algn="ctr"/>
            <a:r>
              <a:rPr lang="en-US" sz="9600" b="1" dirty="0" smtClean="0"/>
              <a:t>“Living On A Space Ship”</a:t>
            </a:r>
          </a:p>
          <a:p>
            <a:pPr algn="ctr"/>
            <a:r>
              <a:rPr lang="en-US" sz="9600" b="1" dirty="0" smtClean="0"/>
              <a:t> Philosophy 205</a:t>
            </a:r>
          </a:p>
          <a:p>
            <a:pPr algn="ctr"/>
            <a:r>
              <a:rPr lang="en-US" sz="9600" b="1" dirty="0" smtClean="0"/>
              <a:t>Contemporary Moral Issues</a:t>
            </a:r>
          </a:p>
          <a:p>
            <a:pPr algn="ctr"/>
            <a:endParaRPr lang="en-US" sz="9600" b="1" dirty="0" smtClean="0"/>
          </a:p>
          <a:p>
            <a:pPr algn="ctr"/>
            <a:endParaRPr lang="en-US" sz="4900" dirty="0" smtClean="0"/>
          </a:p>
          <a:p>
            <a:pPr algn="ctr"/>
            <a:r>
              <a:rPr lang="en-US" sz="6400" dirty="0" smtClean="0"/>
              <a:t>Dale </a:t>
            </a:r>
            <a:r>
              <a:rPr lang="en-US" sz="6400" dirty="0" err="1" smtClean="0"/>
              <a:t>Lugenbehl</a:t>
            </a:r>
            <a:r>
              <a:rPr lang="en-US" sz="6400" dirty="0" smtClean="0"/>
              <a:t> </a:t>
            </a:r>
            <a:endParaRPr lang="en-US" sz="6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They all </a:t>
            </a:r>
            <a:r>
              <a:rPr lang="en-US" u="sng" dirty="0" smtClean="0"/>
              <a:t>INCREASE</a:t>
            </a:r>
            <a:r>
              <a:rPr lang="en-US" dirty="0" smtClean="0"/>
              <a:t> Gross Domestic Product!</a:t>
            </a:r>
            <a:endParaRPr lang="en-US" dirty="0"/>
          </a:p>
        </p:txBody>
      </p:sp>
      <p:sp>
        <p:nvSpPr>
          <p:cNvPr id="3" name="Content Placeholder 2"/>
          <p:cNvSpPr>
            <a:spLocks noGrp="1"/>
          </p:cNvSpPr>
          <p:nvPr>
            <p:ph idx="1"/>
          </p:nvPr>
        </p:nvSpPr>
        <p:spPr/>
        <p:txBody>
          <a:bodyPr/>
          <a:lstStyle/>
          <a:p>
            <a:r>
              <a:rPr lang="en-US" dirty="0" smtClean="0"/>
              <a:t>Is this a sane way to measure how we are doing?   Instead, shouldn’t we be looking at…</a:t>
            </a:r>
          </a:p>
          <a:p>
            <a:r>
              <a:rPr lang="en-US" dirty="0" smtClean="0"/>
              <a:t>Health?</a:t>
            </a:r>
          </a:p>
          <a:p>
            <a:r>
              <a:rPr lang="en-US" dirty="0" smtClean="0"/>
              <a:t>Clean air and water and soil?</a:t>
            </a:r>
          </a:p>
          <a:p>
            <a:r>
              <a:rPr lang="en-US" dirty="0" smtClean="0"/>
              <a:t>An Earth with a livable climate?</a:t>
            </a:r>
          </a:p>
          <a:p>
            <a:r>
              <a:rPr lang="en-US" dirty="0" smtClean="0"/>
              <a:t>Social Justice?</a:t>
            </a:r>
          </a:p>
          <a:p>
            <a:r>
              <a:rPr lang="en-US" dirty="0" smtClean="0"/>
              <a:t>Meaningful work for everyone?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Suppose you have a test tube filled with bacterial food and no bacteria…</a:t>
            </a:r>
            <a:endParaRPr lang="en-US" dirty="0"/>
          </a:p>
        </p:txBody>
      </p:sp>
      <p:sp>
        <p:nvSpPr>
          <p:cNvPr id="3" name="Content Placeholder 2"/>
          <p:cNvSpPr>
            <a:spLocks noGrp="1"/>
          </p:cNvSpPr>
          <p:nvPr>
            <p:ph idx="1"/>
          </p:nvPr>
        </p:nvSpPr>
        <p:spPr/>
        <p:txBody>
          <a:bodyPr/>
          <a:lstStyle/>
          <a:p>
            <a:r>
              <a:rPr lang="en-US" dirty="0" smtClean="0"/>
              <a:t>You then add one bacterial cell to the test tube, and the number of bacterial cells doubles every minute:  1 cell, then 2, 4, 8, 16…</a:t>
            </a:r>
          </a:p>
          <a:p>
            <a:r>
              <a:rPr lang="en-US" dirty="0" smtClean="0"/>
              <a:t>And in one hour, the test tube is full of bacteria and no more food.</a:t>
            </a:r>
          </a:p>
          <a:p>
            <a:r>
              <a:rPr lang="en-US" i="1" u="sng" dirty="0" smtClean="0">
                <a:solidFill>
                  <a:srgbClr val="FF0000"/>
                </a:solidFill>
              </a:rPr>
              <a:t>Question</a:t>
            </a:r>
            <a:r>
              <a:rPr lang="en-US" i="1" dirty="0" smtClean="0">
                <a:solidFill>
                  <a:srgbClr val="FF0000"/>
                </a:solidFill>
              </a:rPr>
              <a:t>:  At what point during the hour is the test tube </a:t>
            </a:r>
            <a:r>
              <a:rPr lang="en-US" i="1" u="sng" dirty="0" smtClean="0">
                <a:solidFill>
                  <a:srgbClr val="FF0000"/>
                </a:solidFill>
              </a:rPr>
              <a:t>half full </a:t>
            </a:r>
            <a:r>
              <a:rPr lang="en-US" i="1" dirty="0" smtClean="0">
                <a:solidFill>
                  <a:srgbClr val="FF0000"/>
                </a:solidFill>
              </a:rPr>
              <a:t>of bacteria?</a:t>
            </a:r>
            <a:endParaRPr lang="en-US" i="1"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answer…</a:t>
            </a:r>
            <a:endParaRPr lang="en-US" dirty="0"/>
          </a:p>
        </p:txBody>
      </p:sp>
      <p:sp>
        <p:nvSpPr>
          <p:cNvPr id="3" name="Content Placeholder 2"/>
          <p:cNvSpPr>
            <a:spLocks noGrp="1"/>
          </p:cNvSpPr>
          <p:nvPr>
            <p:ph idx="1"/>
          </p:nvPr>
        </p:nvSpPr>
        <p:spPr/>
        <p:txBody>
          <a:bodyPr/>
          <a:lstStyle/>
          <a:p>
            <a:r>
              <a:rPr lang="en-US" dirty="0" smtClean="0"/>
              <a:t>At 59 minutes, the tube is only half full of bacteria.</a:t>
            </a:r>
          </a:p>
          <a:p>
            <a:r>
              <a:rPr lang="en-US" dirty="0" smtClean="0"/>
              <a:t>At 58 minutes, it is 25% full…</a:t>
            </a:r>
          </a:p>
          <a:p>
            <a:r>
              <a:rPr lang="en-US" dirty="0" smtClean="0"/>
              <a:t>At 57 minutes, it is 12% full…</a:t>
            </a:r>
          </a:p>
          <a:p>
            <a:r>
              <a:rPr lang="en-US" dirty="0" smtClean="0"/>
              <a:t>At 56 minutes, only 6% full and…</a:t>
            </a:r>
          </a:p>
          <a:p>
            <a:r>
              <a:rPr lang="en-US" dirty="0" smtClean="0"/>
              <a:t>At 55 minutes the test tube is only 3% full of bacteria and 97% full of food.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55 minutes if someone says “We’re running out of food and space…!”</a:t>
            </a:r>
            <a:endParaRPr lang="en-US" dirty="0"/>
          </a:p>
        </p:txBody>
      </p:sp>
      <p:sp>
        <p:nvSpPr>
          <p:cNvPr id="3" name="Content Placeholder 2"/>
          <p:cNvSpPr>
            <a:spLocks noGrp="1"/>
          </p:cNvSpPr>
          <p:nvPr>
            <p:ph idx="1"/>
          </p:nvPr>
        </p:nvSpPr>
        <p:spPr/>
        <p:txBody>
          <a:bodyPr/>
          <a:lstStyle/>
          <a:p>
            <a:r>
              <a:rPr lang="en-US" dirty="0" smtClean="0"/>
              <a:t>The other bacteria will say:  “You’re crazy!  We’ve been here a full 55 minutes and we’ve got plenty of food and have only used 3% of the space!”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But suppose at </a:t>
            </a:r>
            <a:r>
              <a:rPr lang="en-US" i="1" u="sng" dirty="0" smtClean="0">
                <a:solidFill>
                  <a:srgbClr val="FF0000"/>
                </a:solidFill>
              </a:rPr>
              <a:t>59 minutes </a:t>
            </a:r>
            <a:r>
              <a:rPr lang="en-US" dirty="0" smtClean="0"/>
              <a:t>someone says “We’ve got a real problem here!!!”</a:t>
            </a:r>
            <a:endParaRPr lang="en-US" dirty="0"/>
          </a:p>
        </p:txBody>
      </p:sp>
      <p:sp>
        <p:nvSpPr>
          <p:cNvPr id="3" name="Content Placeholder 2"/>
          <p:cNvSpPr>
            <a:spLocks noGrp="1"/>
          </p:cNvSpPr>
          <p:nvPr>
            <p:ph idx="1"/>
          </p:nvPr>
        </p:nvSpPr>
        <p:spPr/>
        <p:txBody>
          <a:bodyPr/>
          <a:lstStyle/>
          <a:p>
            <a:r>
              <a:rPr lang="en-US" dirty="0" smtClean="0"/>
              <a:t>In </a:t>
            </a:r>
            <a:r>
              <a:rPr lang="en-US" i="1" u="sng" dirty="0" smtClean="0"/>
              <a:t>one minute </a:t>
            </a:r>
            <a:r>
              <a:rPr lang="en-US" dirty="0" smtClean="0"/>
              <a:t>the bacteria will be </a:t>
            </a:r>
            <a:r>
              <a:rPr lang="en-US" i="1" u="sng" dirty="0" smtClean="0"/>
              <a:t>out of space and food</a:t>
            </a:r>
            <a:r>
              <a:rPr lang="en-US" dirty="0" smtClean="0"/>
              <a:t>.</a:t>
            </a:r>
          </a:p>
          <a:p>
            <a:r>
              <a:rPr lang="en-US" dirty="0" smtClean="0"/>
              <a:t>So the bacteria put all their resources into research and development and…</a:t>
            </a:r>
          </a:p>
          <a:p>
            <a:r>
              <a:rPr lang="en-US" dirty="0" smtClean="0"/>
              <a:t>Overnight they miraculously come up with </a:t>
            </a:r>
            <a:r>
              <a:rPr lang="en-US" u="sng" dirty="0" smtClean="0"/>
              <a:t>3 more test tubes full of food</a:t>
            </a:r>
            <a:r>
              <a:rPr lang="en-US" dirty="0" smtClean="0"/>
              <a:t>;  they have </a:t>
            </a:r>
            <a:r>
              <a:rPr lang="en-US" u="sng" dirty="0" smtClean="0"/>
              <a:t>quadrupled the universe for bacteria</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And what have the bacteria bought themselves…?</a:t>
            </a:r>
            <a:endParaRPr lang="en-US" dirty="0"/>
          </a:p>
        </p:txBody>
      </p:sp>
      <p:sp>
        <p:nvSpPr>
          <p:cNvPr id="3" name="Content Placeholder 2"/>
          <p:cNvSpPr>
            <a:spLocks noGrp="1"/>
          </p:cNvSpPr>
          <p:nvPr>
            <p:ph idx="1"/>
          </p:nvPr>
        </p:nvSpPr>
        <p:spPr/>
        <p:txBody>
          <a:bodyPr/>
          <a:lstStyle/>
          <a:p>
            <a:r>
              <a:rPr lang="en-US" dirty="0" smtClean="0"/>
              <a:t>At 61 minutes, 2 test tubes are full of bacteria and…</a:t>
            </a:r>
          </a:p>
          <a:p>
            <a:r>
              <a:rPr lang="en-US" dirty="0" smtClean="0"/>
              <a:t>At 62 minutes, all 4 test tubes are full of bacteria and no food.</a:t>
            </a:r>
          </a:p>
          <a:p>
            <a:r>
              <a:rPr lang="en-US" dirty="0" smtClean="0"/>
              <a:t>They have only bought themselves  </a:t>
            </a:r>
            <a:r>
              <a:rPr lang="en-US" i="1" dirty="0" smtClean="0"/>
              <a:t>2 extra minutes!!</a:t>
            </a:r>
            <a:endParaRPr lang="en-US"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humans are just like the bacteria…</a:t>
            </a:r>
            <a:endParaRPr lang="en-US" dirty="0"/>
          </a:p>
        </p:txBody>
      </p:sp>
      <p:sp>
        <p:nvSpPr>
          <p:cNvPr id="3" name="Content Placeholder 2"/>
          <p:cNvSpPr>
            <a:spLocks noGrp="1"/>
          </p:cNvSpPr>
          <p:nvPr>
            <p:ph idx="1"/>
          </p:nvPr>
        </p:nvSpPr>
        <p:spPr/>
        <p:txBody>
          <a:bodyPr/>
          <a:lstStyle/>
          <a:p>
            <a:r>
              <a:rPr lang="en-US" dirty="0" smtClean="0"/>
              <a:t>Our  “test tube” is the Earth and…</a:t>
            </a:r>
          </a:p>
          <a:p>
            <a:r>
              <a:rPr lang="en-US" dirty="0" smtClean="0"/>
              <a:t>The “limited bacterial food” represents the limited resources available on the Earth.</a:t>
            </a:r>
          </a:p>
          <a:p>
            <a:r>
              <a:rPr lang="en-US" i="1" dirty="0" smtClean="0"/>
              <a:t>What are the chances of humans coming up with a 400% increase in food, air, water, living space, and energy?</a:t>
            </a:r>
          </a:p>
          <a:p>
            <a:r>
              <a:rPr lang="en-US" dirty="0" smtClean="0"/>
              <a:t>And scientists believe we are long past the 59 minute mark.</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lstStyle/>
          <a:p>
            <a:r>
              <a:rPr lang="en-US" dirty="0" smtClean="0"/>
              <a:t>Are Humans Any Smarter than Bacteria?</a:t>
            </a:r>
            <a:endParaRPr lang="en-US" dirty="0"/>
          </a:p>
        </p:txBody>
      </p:sp>
      <p:sp>
        <p:nvSpPr>
          <p:cNvPr id="20" name="Text Placeholder 19"/>
          <p:cNvSpPr>
            <a:spLocks noGrp="1"/>
          </p:cNvSpPr>
          <p:nvPr>
            <p:ph type="body" idx="1"/>
          </p:nvPr>
        </p:nvSpPr>
        <p:spPr>
          <a:xfrm>
            <a:off x="342902" y="2046817"/>
            <a:ext cx="3030141" cy="848783"/>
          </a:xfrm>
        </p:spPr>
        <p:txBody>
          <a:bodyPr>
            <a:noAutofit/>
          </a:bodyPr>
          <a:lstStyle/>
          <a:p>
            <a:endParaRPr lang="en-US" dirty="0" smtClean="0"/>
          </a:p>
          <a:p>
            <a:r>
              <a:rPr lang="en-US" dirty="0" smtClean="0"/>
              <a:t>400% Increase in the Universe for Bacteria</a:t>
            </a:r>
            <a:endParaRPr lang="en-US" dirty="0"/>
          </a:p>
        </p:txBody>
      </p:sp>
      <p:pic>
        <p:nvPicPr>
          <p:cNvPr id="63490" name="Picture 1" descr="C:\Users\Dale\Desktop\Images\test_tube.png"/>
          <p:cNvPicPr>
            <a:picLocks noGrp="1" noChangeAspect="1" noChangeArrowheads="1"/>
          </p:cNvPicPr>
          <p:nvPr>
            <p:ph sz="half" idx="2"/>
          </p:nvPr>
        </p:nvPicPr>
        <p:blipFill>
          <a:blip r:embed="rId2"/>
          <a:stretch>
            <a:fillRect/>
          </a:stretch>
        </p:blipFill>
        <p:spPr bwMode="auto">
          <a:xfrm>
            <a:off x="0" y="3048000"/>
            <a:ext cx="1219200" cy="1219200"/>
          </a:xfrm>
          <a:prstGeom prst="rect">
            <a:avLst/>
          </a:prstGeom>
          <a:noFill/>
          <a:ln w="9525">
            <a:noFill/>
            <a:miter lim="800000"/>
            <a:headEnd/>
            <a:tailEnd/>
          </a:ln>
        </p:spPr>
      </p:pic>
      <p:sp>
        <p:nvSpPr>
          <p:cNvPr id="21" name="Text Placeholder 20"/>
          <p:cNvSpPr>
            <a:spLocks noGrp="1"/>
          </p:cNvSpPr>
          <p:nvPr>
            <p:ph type="body" sz="quarter" idx="3"/>
          </p:nvPr>
        </p:nvSpPr>
        <p:spPr/>
        <p:txBody>
          <a:bodyPr/>
          <a:lstStyle/>
          <a:p>
            <a:r>
              <a:rPr lang="en-US" dirty="0" smtClean="0"/>
              <a:t>400% Increase in the Universe for Humans</a:t>
            </a:r>
            <a:endParaRPr lang="en-US" dirty="0"/>
          </a:p>
        </p:txBody>
      </p:sp>
      <p:pic>
        <p:nvPicPr>
          <p:cNvPr id="16" name="Picture 1" descr="C:\Users\Dale\Desktop\Images\test_tube.png"/>
          <p:cNvPicPr>
            <a:picLocks noChangeAspect="1" noChangeArrowheads="1"/>
          </p:cNvPicPr>
          <p:nvPr/>
        </p:nvPicPr>
        <p:blipFill>
          <a:blip r:embed="rId2"/>
          <a:stretch>
            <a:fillRect/>
          </a:stretch>
        </p:blipFill>
        <p:spPr bwMode="auto">
          <a:xfrm>
            <a:off x="0" y="4800600"/>
            <a:ext cx="1219200" cy="1219200"/>
          </a:xfrm>
          <a:prstGeom prst="rect">
            <a:avLst/>
          </a:prstGeom>
          <a:noFill/>
          <a:ln w="9525">
            <a:noFill/>
            <a:miter lim="800000"/>
            <a:headEnd/>
            <a:tailEnd/>
          </a:ln>
        </p:spPr>
      </p:pic>
      <p:pic>
        <p:nvPicPr>
          <p:cNvPr id="17" name="Picture 1" descr="C:\Users\Dale\Desktop\Images\test_tube.png"/>
          <p:cNvPicPr>
            <a:picLocks noChangeAspect="1" noChangeArrowheads="1"/>
          </p:cNvPicPr>
          <p:nvPr/>
        </p:nvPicPr>
        <p:blipFill>
          <a:blip r:embed="rId2"/>
          <a:stretch>
            <a:fillRect/>
          </a:stretch>
        </p:blipFill>
        <p:spPr bwMode="auto">
          <a:xfrm>
            <a:off x="914400" y="4800600"/>
            <a:ext cx="1219200" cy="1219200"/>
          </a:xfrm>
          <a:prstGeom prst="rect">
            <a:avLst/>
          </a:prstGeom>
          <a:noFill/>
          <a:ln w="9525">
            <a:noFill/>
            <a:miter lim="800000"/>
            <a:headEnd/>
            <a:tailEnd/>
          </a:ln>
        </p:spPr>
      </p:pic>
      <p:pic>
        <p:nvPicPr>
          <p:cNvPr id="18" name="Picture 1" descr="C:\Users\Dale\Desktop\Images\test_tube.png"/>
          <p:cNvPicPr>
            <a:picLocks noChangeAspect="1" noChangeArrowheads="1"/>
          </p:cNvPicPr>
          <p:nvPr/>
        </p:nvPicPr>
        <p:blipFill>
          <a:blip r:embed="rId2"/>
          <a:stretch>
            <a:fillRect/>
          </a:stretch>
        </p:blipFill>
        <p:spPr bwMode="auto">
          <a:xfrm>
            <a:off x="381000" y="4800600"/>
            <a:ext cx="1371600" cy="1219200"/>
          </a:xfrm>
          <a:prstGeom prst="rect">
            <a:avLst/>
          </a:prstGeom>
          <a:noFill/>
          <a:ln w="9525">
            <a:noFill/>
            <a:miter lim="800000"/>
            <a:headEnd/>
            <a:tailEnd/>
          </a:ln>
        </p:spPr>
      </p:pic>
      <p:pic>
        <p:nvPicPr>
          <p:cNvPr id="63491" name="Picture 1" descr="http://newdawnblog.com/wp-content/uploads/2016/08/earth-land_1296194c.jpg"/>
          <p:cNvPicPr>
            <a:picLocks noGrp="1" noChangeAspect="1" noChangeArrowheads="1"/>
          </p:cNvPicPr>
          <p:nvPr>
            <p:ph sz="quarter" idx="4"/>
          </p:nvPr>
        </p:nvPicPr>
        <p:blipFill>
          <a:blip r:embed="rId3" cstate="print"/>
          <a:srcRect/>
          <a:stretch>
            <a:fillRect/>
          </a:stretch>
        </p:blipFill>
        <p:spPr bwMode="auto">
          <a:xfrm>
            <a:off x="3505200" y="3276600"/>
            <a:ext cx="1168400" cy="731520"/>
          </a:xfrm>
          <a:prstGeom prst="rect">
            <a:avLst/>
          </a:prstGeom>
          <a:noFill/>
          <a:ln w="9525">
            <a:noFill/>
            <a:miter lim="800000"/>
            <a:headEnd/>
            <a:tailEnd/>
          </a:ln>
        </p:spPr>
      </p:pic>
      <p:pic>
        <p:nvPicPr>
          <p:cNvPr id="24" name="Picture 1" descr="http://newdawnblog.com/wp-content/uploads/2016/08/earth-land_1296194c.jpg"/>
          <p:cNvPicPr>
            <a:picLocks noChangeAspect="1" noChangeArrowheads="1"/>
          </p:cNvPicPr>
          <p:nvPr/>
        </p:nvPicPr>
        <p:blipFill>
          <a:blip r:embed="rId3" cstate="print"/>
          <a:srcRect/>
          <a:stretch>
            <a:fillRect/>
          </a:stretch>
        </p:blipFill>
        <p:spPr bwMode="auto">
          <a:xfrm>
            <a:off x="3505200" y="4953000"/>
            <a:ext cx="1168400" cy="731520"/>
          </a:xfrm>
          <a:prstGeom prst="rect">
            <a:avLst/>
          </a:prstGeom>
          <a:noFill/>
          <a:ln w="9525">
            <a:noFill/>
            <a:miter lim="800000"/>
            <a:headEnd/>
            <a:tailEnd/>
          </a:ln>
        </p:spPr>
      </p:pic>
      <p:pic>
        <p:nvPicPr>
          <p:cNvPr id="25" name="Picture 1" descr="http://newdawnblog.com/wp-content/uploads/2016/08/earth-land_1296194c.jpg"/>
          <p:cNvPicPr>
            <a:picLocks noChangeAspect="1" noChangeArrowheads="1"/>
          </p:cNvPicPr>
          <p:nvPr/>
        </p:nvPicPr>
        <p:blipFill>
          <a:blip r:embed="rId3" cstate="print"/>
          <a:srcRect/>
          <a:stretch>
            <a:fillRect/>
          </a:stretch>
        </p:blipFill>
        <p:spPr bwMode="auto">
          <a:xfrm>
            <a:off x="3505200" y="5867400"/>
            <a:ext cx="1168400" cy="731520"/>
          </a:xfrm>
          <a:prstGeom prst="rect">
            <a:avLst/>
          </a:prstGeom>
          <a:noFill/>
          <a:ln w="9525">
            <a:noFill/>
            <a:miter lim="800000"/>
            <a:headEnd/>
            <a:tailEnd/>
          </a:ln>
        </p:spPr>
      </p:pic>
      <p:pic>
        <p:nvPicPr>
          <p:cNvPr id="27" name="Picture 26" descr="http://newdawnblog.com/wp-content/uploads/2016/08/earth-land_1296194c.jpg"/>
          <p:cNvPicPr>
            <a:picLocks noChangeAspect="1" noChangeArrowheads="1"/>
          </p:cNvPicPr>
          <p:nvPr/>
        </p:nvPicPr>
        <p:blipFill>
          <a:blip r:embed="rId3" cstate="print"/>
          <a:srcRect/>
          <a:stretch>
            <a:fillRect/>
          </a:stretch>
        </p:blipFill>
        <p:spPr bwMode="auto">
          <a:xfrm>
            <a:off x="4876800" y="4953000"/>
            <a:ext cx="1168400" cy="73152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Our direction needs to be from…</a:t>
            </a:r>
            <a:endParaRPr lang="en-US" dirty="0"/>
          </a:p>
        </p:txBody>
      </p:sp>
      <p:sp>
        <p:nvSpPr>
          <p:cNvPr id="3" name="Content Placeholder 2"/>
          <p:cNvSpPr>
            <a:spLocks noGrp="1"/>
          </p:cNvSpPr>
          <p:nvPr>
            <p:ph idx="1"/>
          </p:nvPr>
        </p:nvSpPr>
        <p:spPr/>
        <p:txBody>
          <a:bodyPr/>
          <a:lstStyle/>
          <a:p>
            <a:r>
              <a:rPr lang="en-US" u="sng" dirty="0" smtClean="0"/>
              <a:t>Excess</a:t>
            </a:r>
            <a:r>
              <a:rPr lang="en-US" dirty="0" smtClean="0"/>
              <a:t> consumption to… </a:t>
            </a:r>
          </a:p>
          <a:p>
            <a:r>
              <a:rPr lang="en-US" u="sng" dirty="0" smtClean="0"/>
              <a:t>Green</a:t>
            </a:r>
            <a:r>
              <a:rPr lang="en-US" dirty="0" smtClean="0"/>
              <a:t> consumption to…</a:t>
            </a:r>
          </a:p>
          <a:p>
            <a:r>
              <a:rPr lang="en-US" dirty="0" smtClean="0"/>
              <a:t>Greatly </a:t>
            </a:r>
            <a:r>
              <a:rPr lang="en-US" u="sng" dirty="0" smtClean="0"/>
              <a:t>reduced</a:t>
            </a:r>
            <a:r>
              <a:rPr lang="en-US" dirty="0" smtClean="0"/>
              <a:t> overall consumption.</a:t>
            </a:r>
          </a:p>
          <a:p>
            <a:endParaRPr lang="en-US" dirty="0" smtClean="0"/>
          </a:p>
          <a:p>
            <a:endParaRPr lang="en-US" dirty="0" smtClean="0"/>
          </a:p>
          <a:p>
            <a:r>
              <a:rPr lang="en-US" dirty="0" smtClean="0"/>
              <a:t>Green consumption alone will never do the job.  It still takes a lot of energy and resources to build a green house or a green car.</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2453216"/>
          </a:xfrm>
        </p:spPr>
        <p:txBody>
          <a:bodyPr>
            <a:normAutofit/>
          </a:bodyPr>
          <a:lstStyle/>
          <a:p>
            <a:r>
              <a:rPr lang="en-US" sz="4800" dirty="0" smtClean="0">
                <a:solidFill>
                  <a:srgbClr val="FF0000"/>
                </a:solidFill>
              </a:rPr>
              <a:t>Continuous</a:t>
            </a:r>
            <a:r>
              <a:rPr lang="en-US" dirty="0" smtClean="0">
                <a:solidFill>
                  <a:srgbClr val="FF0000"/>
                </a:solidFill>
              </a:rPr>
              <a:t> Economic Growth on a Finite Planet is </a:t>
            </a:r>
            <a:r>
              <a:rPr lang="en-US" i="1" dirty="0" smtClean="0">
                <a:solidFill>
                  <a:srgbClr val="FF0000"/>
                </a:solidFill>
              </a:rPr>
              <a:t>Impossible</a:t>
            </a:r>
            <a:endParaRPr lang="en-US" i="1" dirty="0">
              <a:solidFill>
                <a:srgbClr val="FF0000"/>
              </a:solidFill>
            </a:endParaRPr>
          </a:p>
        </p:txBody>
      </p:sp>
      <p:sp>
        <p:nvSpPr>
          <p:cNvPr id="3" name="Content Placeholder 2"/>
          <p:cNvSpPr>
            <a:spLocks noGrp="1"/>
          </p:cNvSpPr>
          <p:nvPr>
            <p:ph idx="1"/>
          </p:nvPr>
        </p:nvSpPr>
        <p:spPr>
          <a:xfrm>
            <a:off x="342900" y="2895600"/>
            <a:ext cx="6172200" cy="5272622"/>
          </a:xfrm>
        </p:spPr>
        <p:txBody>
          <a:bodyPr/>
          <a:lstStyle/>
          <a:p>
            <a:r>
              <a:rPr lang="en-US" dirty="0" smtClean="0"/>
              <a:t>To attempt continuous economic growth is to destroy the planet and ourselves with it.</a:t>
            </a:r>
          </a:p>
          <a:p>
            <a:r>
              <a:rPr lang="en-US" dirty="0" smtClean="0"/>
              <a:t>We need to begin moving toward a “steady state” economy </a:t>
            </a:r>
          </a:p>
          <a:p>
            <a:r>
              <a:rPr lang="en-US" dirty="0" smtClean="0"/>
              <a:t>We can begin to look for fulfillment in other areas beside getting more “stuff:”   meaningful work, social justice, deep personal connection with others…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and Mental Models</a:t>
            </a:r>
            <a:endParaRPr lang="en-US" dirty="0"/>
          </a:p>
        </p:txBody>
      </p:sp>
      <p:sp>
        <p:nvSpPr>
          <p:cNvPr id="3" name="Content Placeholder 2"/>
          <p:cNvSpPr>
            <a:spLocks noGrp="1"/>
          </p:cNvSpPr>
          <p:nvPr>
            <p:ph idx="1"/>
          </p:nvPr>
        </p:nvSpPr>
        <p:spPr/>
        <p:txBody>
          <a:bodyPr/>
          <a:lstStyle/>
          <a:p>
            <a:r>
              <a:rPr lang="en-US" dirty="0" smtClean="0"/>
              <a:t>Our concepts and mental models of the world determine what we see.</a:t>
            </a:r>
          </a:p>
          <a:p>
            <a:r>
              <a:rPr lang="en-US" dirty="0" smtClean="0"/>
              <a:t>If I change my mental model of the world, I will </a:t>
            </a:r>
            <a:r>
              <a:rPr lang="en-US" u="sng" dirty="0" smtClean="0"/>
              <a:t>automatically</a:t>
            </a:r>
            <a:r>
              <a:rPr lang="en-US" dirty="0" smtClean="0"/>
              <a:t> make different choices regarding how to act.</a:t>
            </a:r>
          </a:p>
          <a:p>
            <a:r>
              <a:rPr lang="en-US" dirty="0" smtClean="0"/>
              <a:t>The most accurate mental model for understanding our present situation is that of a </a:t>
            </a:r>
            <a:r>
              <a:rPr lang="en-US" u="sng" dirty="0" smtClean="0"/>
              <a:t>Space Ship</a:t>
            </a:r>
            <a:r>
              <a:rPr lang="en-US" dirty="0" smtClean="0"/>
              <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Recommended for understanding growth…</a:t>
            </a:r>
            <a:endParaRPr lang="en-US" dirty="0"/>
          </a:p>
        </p:txBody>
      </p:sp>
      <p:sp>
        <p:nvSpPr>
          <p:cNvPr id="3" name="Content Placeholder 2"/>
          <p:cNvSpPr>
            <a:spLocks noGrp="1"/>
          </p:cNvSpPr>
          <p:nvPr>
            <p:ph idx="1"/>
          </p:nvPr>
        </p:nvSpPr>
        <p:spPr/>
        <p:txBody>
          <a:bodyPr/>
          <a:lstStyle/>
          <a:p>
            <a:r>
              <a:rPr lang="en-US" b="1" dirty="0" smtClean="0"/>
              <a:t>“The ‘Growth Is Good’ Fallacy,” </a:t>
            </a:r>
            <a:r>
              <a:rPr lang="en-US" dirty="0" smtClean="0"/>
              <a:t>article</a:t>
            </a:r>
            <a:r>
              <a:rPr lang="en-US" b="1" dirty="0" smtClean="0"/>
              <a:t> </a:t>
            </a:r>
            <a:r>
              <a:rPr lang="en-US" dirty="0" smtClean="0"/>
              <a:t>by </a:t>
            </a:r>
            <a:r>
              <a:rPr lang="en-US" dirty="0" smtClean="0">
                <a:hlinkClick r:id="rId2" tooltip="Posts by Charles Bynum"/>
              </a:rPr>
              <a:t>Charles Bynum</a:t>
            </a:r>
            <a:r>
              <a:rPr lang="en-US" dirty="0" smtClean="0"/>
              <a:t>  posted August 15, 2013 </a:t>
            </a:r>
            <a:r>
              <a:rPr lang="en-US" dirty="0" smtClean="0">
                <a:hlinkClick r:id="rId3"/>
              </a:rPr>
              <a:t>https://www.exposingtruth.com/growth-is-good-fallacy/</a:t>
            </a:r>
            <a:endParaRPr lang="en-US" dirty="0" smtClean="0"/>
          </a:p>
          <a:p>
            <a:r>
              <a:rPr lang="en-US" dirty="0" smtClean="0"/>
              <a:t>“The Most Important Video You Will Ever Watch” on YouTube (10 minute excerpt from Professor </a:t>
            </a:r>
            <a:br>
              <a:rPr lang="en-US" dirty="0" smtClean="0"/>
            </a:br>
            <a:r>
              <a:rPr lang="en-US" dirty="0" smtClean="0"/>
              <a:t>Albert Bartlett  talk on exponential growth)</a:t>
            </a:r>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Doubling Times:  “The Rule of 70”</a:t>
            </a:r>
            <a:endParaRPr lang="en-US" dirty="0"/>
          </a:p>
        </p:txBody>
      </p:sp>
      <p:sp>
        <p:nvSpPr>
          <p:cNvPr id="3" name="Content Placeholder 2"/>
          <p:cNvSpPr>
            <a:spLocks noGrp="1"/>
          </p:cNvSpPr>
          <p:nvPr>
            <p:ph idx="1"/>
          </p:nvPr>
        </p:nvSpPr>
        <p:spPr/>
        <p:txBody>
          <a:bodyPr/>
          <a:lstStyle/>
          <a:p>
            <a:r>
              <a:rPr lang="en-US" dirty="0" smtClean="0"/>
              <a:t>Take the percentage growth per year and divide it into 70.  The result is the doubling time for that percentage of growth.</a:t>
            </a:r>
          </a:p>
          <a:p>
            <a:r>
              <a:rPr lang="en-US" u="sng" dirty="0" smtClean="0"/>
              <a:t>Examples</a:t>
            </a:r>
            <a:r>
              <a:rPr lang="en-US" dirty="0" smtClean="0"/>
              <a:t>:  For 2% growth, divide 2 into 70, for a doubling time of 35 years.</a:t>
            </a:r>
          </a:p>
          <a:p>
            <a:r>
              <a:rPr lang="en-US" dirty="0" smtClean="0"/>
              <a:t>For 5% growth, 70 divided by 5 = a 14 year doubling time.</a:t>
            </a:r>
          </a:p>
          <a:p>
            <a:r>
              <a:rPr lang="en-US" dirty="0" smtClean="0"/>
              <a:t>7% growth = 10 year doubling </a:t>
            </a:r>
          </a:p>
          <a:p>
            <a:r>
              <a:rPr lang="en-US" dirty="0" smtClean="0"/>
              <a:t>10% growth = 7 year doubling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Sustainability…?</a:t>
            </a:r>
            <a:endParaRPr lang="en-US" dirty="0"/>
          </a:p>
        </p:txBody>
      </p:sp>
      <p:sp>
        <p:nvSpPr>
          <p:cNvPr id="3" name="Content Placeholder 2"/>
          <p:cNvSpPr>
            <a:spLocks noGrp="1"/>
          </p:cNvSpPr>
          <p:nvPr>
            <p:ph idx="1"/>
          </p:nvPr>
        </p:nvSpPr>
        <p:spPr/>
        <p:txBody>
          <a:bodyPr/>
          <a:lstStyle/>
          <a:p>
            <a:r>
              <a:rPr lang="en-US" dirty="0" smtClean="0"/>
              <a:t>If you spend less money each month than your monthly income, your lifestyle can be maintained indefinitely.</a:t>
            </a:r>
          </a:p>
          <a:p>
            <a:r>
              <a:rPr lang="en-US" dirty="0" smtClean="0"/>
              <a:t>If you spend money faster than it is being taken in, you go broke.</a:t>
            </a:r>
          </a:p>
          <a:p>
            <a:r>
              <a:rPr lang="en-US" dirty="0" smtClean="0"/>
              <a:t>Sustainability:  Living within the limits of your resources; not using resources up faster than they are being replenished.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767416"/>
          </a:xfrm>
        </p:spPr>
        <p:txBody>
          <a:bodyPr>
            <a:normAutofit fontScale="90000"/>
          </a:bodyPr>
          <a:lstStyle/>
          <a:p>
            <a:r>
              <a:rPr lang="en-US" dirty="0" smtClean="0"/>
              <a:t>We are continuously drawing down on a rich inheritance of…</a:t>
            </a:r>
            <a:endParaRPr lang="en-US" dirty="0"/>
          </a:p>
        </p:txBody>
      </p:sp>
      <p:sp>
        <p:nvSpPr>
          <p:cNvPr id="3" name="Content Placeholder 2"/>
          <p:cNvSpPr>
            <a:spLocks noGrp="1"/>
          </p:cNvSpPr>
          <p:nvPr>
            <p:ph idx="1"/>
          </p:nvPr>
        </p:nvSpPr>
        <p:spPr/>
        <p:txBody>
          <a:bodyPr>
            <a:normAutofit/>
          </a:bodyPr>
          <a:lstStyle/>
          <a:p>
            <a:r>
              <a:rPr lang="en-US" dirty="0" smtClean="0"/>
              <a:t>Coal, oil, natural gas, rich farming soil, forests, clean air and water…</a:t>
            </a:r>
          </a:p>
          <a:p>
            <a:r>
              <a:rPr lang="en-US" dirty="0" smtClean="0"/>
              <a:t>We “spend” these resources as fast as we can as if we had a rich uncle die and will us a fortune.</a:t>
            </a:r>
          </a:p>
          <a:p>
            <a:r>
              <a:rPr lang="en-US" dirty="0" smtClean="0"/>
              <a:t>But we spend much faster than this wealth is being REPLACED so…</a:t>
            </a:r>
          </a:p>
          <a:p>
            <a:r>
              <a:rPr lang="en-US" dirty="0" smtClean="0"/>
              <a:t>There comes a “day of reckoning” when the bank account is empty.</a:t>
            </a:r>
          </a:p>
          <a:p>
            <a:r>
              <a:rPr lang="en-US" dirty="0" smtClean="0"/>
              <a:t>Our behavior is UNSUSTAINABLE.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Facts…</a:t>
            </a:r>
            <a:endParaRPr lang="en-US" dirty="0"/>
          </a:p>
        </p:txBody>
      </p:sp>
      <p:sp>
        <p:nvSpPr>
          <p:cNvPr id="3" name="Content Placeholder 2"/>
          <p:cNvSpPr>
            <a:spLocks noGrp="1"/>
          </p:cNvSpPr>
          <p:nvPr>
            <p:ph idx="1"/>
          </p:nvPr>
        </p:nvSpPr>
        <p:spPr/>
        <p:txBody>
          <a:bodyPr>
            <a:normAutofit lnSpcReduction="10000"/>
          </a:bodyPr>
          <a:lstStyle/>
          <a:p>
            <a:r>
              <a:rPr lang="en-US" dirty="0" smtClean="0"/>
              <a:t>U.S Population is about 320 million, or about 4.3% of the human population of the Earth.</a:t>
            </a:r>
          </a:p>
          <a:p>
            <a:r>
              <a:rPr lang="en-US" dirty="0" smtClean="0"/>
              <a:t>That 4.3% uses 30% of all the resources used by all humans each year, and generates 30% of the pollution created by all humans.</a:t>
            </a:r>
          </a:p>
          <a:p>
            <a:r>
              <a:rPr lang="en-US" dirty="0" smtClean="0"/>
              <a:t>The average U.S citizen does 100 to 200 times the environmental damage of a person living in an “undeveloped” country.</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the “over population” problem…?</a:t>
            </a:r>
            <a:endParaRPr lang="en-US" dirty="0"/>
          </a:p>
        </p:txBody>
      </p:sp>
      <p:sp>
        <p:nvSpPr>
          <p:cNvPr id="3" name="Content Placeholder 2"/>
          <p:cNvSpPr>
            <a:spLocks noGrp="1"/>
          </p:cNvSpPr>
          <p:nvPr>
            <p:ph idx="1"/>
          </p:nvPr>
        </p:nvSpPr>
        <p:spPr/>
        <p:txBody>
          <a:bodyPr>
            <a:normAutofit/>
          </a:bodyPr>
          <a:lstStyle/>
          <a:p>
            <a:r>
              <a:rPr lang="en-US" sz="4400" i="1" dirty="0" smtClean="0">
                <a:solidFill>
                  <a:srgbClr val="FF0000"/>
                </a:solidFill>
              </a:rPr>
              <a:t>If a pair of “average” US citizens have two children, that is the environmental equivalent of a couple is a less developed country having 200 to 400 children!</a:t>
            </a:r>
            <a:endParaRPr lang="en-US" sz="4400" i="1"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Our very high level of consumption is…</a:t>
            </a:r>
            <a:endParaRPr lang="en-US" dirty="0"/>
          </a:p>
        </p:txBody>
      </p:sp>
      <p:sp>
        <p:nvSpPr>
          <p:cNvPr id="3" name="Content Placeholder 2"/>
          <p:cNvSpPr>
            <a:spLocks noGrp="1"/>
          </p:cNvSpPr>
          <p:nvPr>
            <p:ph idx="1"/>
          </p:nvPr>
        </p:nvSpPr>
        <p:spPr/>
        <p:txBody>
          <a:bodyPr>
            <a:normAutofit lnSpcReduction="10000"/>
          </a:bodyPr>
          <a:lstStyle/>
          <a:p>
            <a:r>
              <a:rPr lang="en-US" dirty="0" smtClean="0"/>
              <a:t>Harming the </a:t>
            </a:r>
            <a:r>
              <a:rPr lang="en-US" u="sng" dirty="0" smtClean="0"/>
              <a:t>life prospects of people in other countries</a:t>
            </a:r>
            <a:r>
              <a:rPr lang="en-US" dirty="0" smtClean="0"/>
              <a:t>…</a:t>
            </a:r>
          </a:p>
          <a:p>
            <a:r>
              <a:rPr lang="en-US" dirty="0" smtClean="0"/>
              <a:t>Harming </a:t>
            </a:r>
            <a:r>
              <a:rPr lang="en-US" u="sng" dirty="0" smtClean="0"/>
              <a:t>future generations</a:t>
            </a:r>
            <a:r>
              <a:rPr lang="en-US" dirty="0" smtClean="0"/>
              <a:t>…</a:t>
            </a:r>
          </a:p>
          <a:p>
            <a:r>
              <a:rPr lang="en-US" dirty="0" smtClean="0"/>
              <a:t>Harming </a:t>
            </a:r>
            <a:r>
              <a:rPr lang="en-US" u="sng" dirty="0" smtClean="0"/>
              <a:t>the environment</a:t>
            </a:r>
            <a:r>
              <a:rPr lang="en-US" dirty="0" smtClean="0"/>
              <a:t> (wrecking our space ship)…</a:t>
            </a:r>
          </a:p>
          <a:p>
            <a:r>
              <a:rPr lang="en-US" dirty="0" smtClean="0"/>
              <a:t>Harming </a:t>
            </a:r>
            <a:r>
              <a:rPr lang="en-US" u="sng" dirty="0" smtClean="0"/>
              <a:t>ourselves</a:t>
            </a:r>
            <a:r>
              <a:rPr lang="en-US" dirty="0" smtClean="0"/>
              <a:t> because we are beating ourselves up working to support our craving for more and more “stuff.”  We work 160 hours more per year than people in this country worked just 30 years ago.</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Yet We </a:t>
            </a:r>
            <a:r>
              <a:rPr lang="en-US" i="1" dirty="0" smtClean="0"/>
              <a:t>Still</a:t>
            </a:r>
            <a:r>
              <a:rPr lang="en-US" dirty="0" smtClean="0"/>
              <a:t> Insist on Economic </a:t>
            </a:r>
            <a:r>
              <a:rPr lang="en-US" i="1" dirty="0" smtClean="0"/>
              <a:t>Growth…</a:t>
            </a:r>
            <a:endParaRPr lang="en-US" i="1" dirty="0"/>
          </a:p>
        </p:txBody>
      </p:sp>
      <p:sp>
        <p:nvSpPr>
          <p:cNvPr id="3" name="Content Placeholder 2"/>
          <p:cNvSpPr>
            <a:spLocks noGrp="1"/>
          </p:cNvSpPr>
          <p:nvPr>
            <p:ph idx="1"/>
          </p:nvPr>
        </p:nvSpPr>
        <p:spPr/>
        <p:txBody>
          <a:bodyPr>
            <a:normAutofit lnSpcReduction="10000"/>
          </a:bodyPr>
          <a:lstStyle/>
          <a:p>
            <a:r>
              <a:rPr lang="en-US" dirty="0" smtClean="0"/>
              <a:t>Victor </a:t>
            </a:r>
            <a:r>
              <a:rPr lang="en-US" dirty="0" err="1" smtClean="0"/>
              <a:t>LeBow</a:t>
            </a:r>
            <a:r>
              <a:rPr lang="en-US" dirty="0" smtClean="0"/>
              <a:t> (1950) :  </a:t>
            </a:r>
            <a:r>
              <a:rPr lang="en-US" b="1" dirty="0" smtClean="0"/>
              <a:t>“Our enormously productive economy...demands that we make consumption our way of life, that we convert the buying and use of goods into rituals, that we seek our spiritual satisfaction, our ego satisfaction, in consumption....We need things consumed, burned up, worn out, replaced, and discarded at an ever increasing rate.”</a:t>
            </a:r>
            <a:r>
              <a:rPr lang="en-US" dirty="0" smtClean="0"/>
              <a:t>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Must Educate People to See the </a:t>
            </a:r>
            <a:r>
              <a:rPr lang="en-US" i="1" dirty="0" smtClean="0"/>
              <a:t>Benefits</a:t>
            </a:r>
            <a:r>
              <a:rPr lang="en-US" dirty="0" smtClean="0"/>
              <a:t> of Reducing Their Consumption</a:t>
            </a:r>
            <a:endParaRPr lang="en-US" dirty="0"/>
          </a:p>
        </p:txBody>
      </p:sp>
      <p:sp>
        <p:nvSpPr>
          <p:cNvPr id="3" name="Content Placeholder 2"/>
          <p:cNvSpPr>
            <a:spLocks noGrp="1"/>
          </p:cNvSpPr>
          <p:nvPr>
            <p:ph idx="1"/>
          </p:nvPr>
        </p:nvSpPr>
        <p:spPr/>
        <p:txBody>
          <a:bodyPr>
            <a:normAutofit lnSpcReduction="10000"/>
          </a:bodyPr>
          <a:lstStyle/>
          <a:p>
            <a:r>
              <a:rPr lang="en-US" dirty="0" smtClean="0"/>
              <a:t>Reduction of living costs</a:t>
            </a:r>
          </a:p>
          <a:p>
            <a:r>
              <a:rPr lang="en-US" dirty="0" smtClean="0"/>
              <a:t>Reduced need to work long hours at  paid employment</a:t>
            </a:r>
          </a:p>
          <a:p>
            <a:r>
              <a:rPr lang="en-US" dirty="0" smtClean="0"/>
              <a:t>More ability to choose personally meaningful employment</a:t>
            </a:r>
          </a:p>
          <a:p>
            <a:r>
              <a:rPr lang="en-US" dirty="0" smtClean="0"/>
              <a:t>More time to do the things that you really want to do: family, friends, volunteer work, music, time in nature, taking care of your health, education</a:t>
            </a:r>
          </a:p>
          <a:p>
            <a:r>
              <a:rPr lang="en-US" dirty="0" smtClean="0"/>
              <a:t>It’s less trouble than recycling</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Carrying Capacity?</a:t>
            </a:r>
            <a:endParaRPr lang="en-US" dirty="0"/>
          </a:p>
        </p:txBody>
      </p:sp>
      <p:sp>
        <p:nvSpPr>
          <p:cNvPr id="3" name="Content Placeholder 2"/>
          <p:cNvSpPr>
            <a:spLocks noGrp="1"/>
          </p:cNvSpPr>
          <p:nvPr>
            <p:ph idx="1"/>
          </p:nvPr>
        </p:nvSpPr>
        <p:spPr/>
        <p:txBody>
          <a:bodyPr>
            <a:normAutofit lnSpcReduction="10000"/>
          </a:bodyPr>
          <a:lstStyle/>
          <a:p>
            <a:r>
              <a:rPr lang="en-US" dirty="0" smtClean="0"/>
              <a:t>Carrying capacity is the number of individuals that a given amount of land can provide for or “carry.”</a:t>
            </a:r>
          </a:p>
          <a:p>
            <a:r>
              <a:rPr lang="en-US" dirty="0" smtClean="0"/>
              <a:t>In the short term, a given piece of land can often support a huge number of living beings.  However this creates “overshoot” and an eventual “correction.”</a:t>
            </a:r>
          </a:p>
          <a:p>
            <a:r>
              <a:rPr lang="en-US" dirty="0" smtClean="0"/>
              <a:t>Long term carrying capacity is very different, and generally much smaller than short term carrying capacity.  Let’s look at an example…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Characteristics of All Space Ships</a:t>
            </a:r>
            <a:endParaRPr lang="en-US" dirty="0"/>
          </a:p>
        </p:txBody>
      </p:sp>
      <p:sp>
        <p:nvSpPr>
          <p:cNvPr id="3" name="Content Placeholder 2"/>
          <p:cNvSpPr>
            <a:spLocks noGrp="1"/>
          </p:cNvSpPr>
          <p:nvPr>
            <p:ph idx="1"/>
          </p:nvPr>
        </p:nvSpPr>
        <p:spPr/>
        <p:txBody>
          <a:bodyPr/>
          <a:lstStyle/>
          <a:p>
            <a:r>
              <a:rPr lang="en-US" dirty="0" smtClean="0"/>
              <a:t>Finite in size and resources.</a:t>
            </a:r>
          </a:p>
          <a:p>
            <a:r>
              <a:rPr lang="en-US" dirty="0" smtClean="0"/>
              <a:t>Closed system</a:t>
            </a:r>
          </a:p>
          <a:p>
            <a:r>
              <a:rPr lang="en-US" dirty="0" smtClean="0"/>
              <a:t>There is no such place as “away.”</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 of  Deer, Chapter 1…</a:t>
            </a:r>
            <a:endParaRPr lang="en-US" dirty="0"/>
          </a:p>
        </p:txBody>
      </p:sp>
      <p:sp>
        <p:nvSpPr>
          <p:cNvPr id="3" name="Content Placeholder 2"/>
          <p:cNvSpPr>
            <a:spLocks noGrp="1"/>
          </p:cNvSpPr>
          <p:nvPr>
            <p:ph idx="1"/>
          </p:nvPr>
        </p:nvSpPr>
        <p:spPr/>
        <p:txBody>
          <a:bodyPr>
            <a:normAutofit/>
          </a:bodyPr>
          <a:lstStyle/>
          <a:p>
            <a:r>
              <a:rPr lang="en-US" sz="4000" dirty="0" smtClean="0"/>
              <a:t>Several years of abnormal rain and warmth leads to…</a:t>
            </a:r>
          </a:p>
          <a:p>
            <a:r>
              <a:rPr lang="en-US" sz="4000" dirty="0" smtClean="0"/>
              <a:t>Abundance of plant food and…</a:t>
            </a:r>
          </a:p>
          <a:p>
            <a:r>
              <a:rPr lang="en-US" sz="4000" dirty="0" smtClean="0"/>
              <a:t>Upsurge in local deer population.</a:t>
            </a:r>
          </a:p>
          <a:p>
            <a:r>
              <a:rPr lang="en-US" sz="4000" dirty="0" smtClean="0"/>
              <a:t>The deer population is now in “overshoot”</a:t>
            </a:r>
            <a:endParaRPr lang="en-US" sz="4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 of Deer, Chapter 2…</a:t>
            </a:r>
            <a:endParaRPr lang="en-US" dirty="0"/>
          </a:p>
        </p:txBody>
      </p:sp>
      <p:sp>
        <p:nvSpPr>
          <p:cNvPr id="3" name="Content Placeholder 2"/>
          <p:cNvSpPr>
            <a:spLocks noGrp="1"/>
          </p:cNvSpPr>
          <p:nvPr>
            <p:ph idx="1"/>
          </p:nvPr>
        </p:nvSpPr>
        <p:spPr/>
        <p:txBody>
          <a:bodyPr>
            <a:normAutofit/>
          </a:bodyPr>
          <a:lstStyle/>
          <a:p>
            <a:r>
              <a:rPr lang="en-US" sz="4000" dirty="0" smtClean="0"/>
              <a:t>Normal rainfall and temperatures return and leads to…</a:t>
            </a:r>
          </a:p>
          <a:p>
            <a:r>
              <a:rPr lang="en-US" sz="4000" dirty="0" smtClean="0"/>
              <a:t>Reduction of food supply to earlier levels and…</a:t>
            </a:r>
          </a:p>
          <a:p>
            <a:r>
              <a:rPr lang="en-US" sz="4000" dirty="0" smtClean="0"/>
              <a:t>A die-back (“correction”) of deer population occurs.</a:t>
            </a:r>
          </a:p>
          <a:p>
            <a:r>
              <a:rPr lang="en-US" sz="4000" dirty="0" smtClean="0"/>
              <a:t>“Corrections” are very unpleasant!</a:t>
            </a:r>
            <a:endParaRPr lang="en-US" sz="4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Humans Susceptible to this Same Process?</a:t>
            </a:r>
            <a:endParaRPr lang="en-US" dirty="0"/>
          </a:p>
        </p:txBody>
      </p:sp>
      <p:sp>
        <p:nvSpPr>
          <p:cNvPr id="3" name="Content Placeholder 2"/>
          <p:cNvSpPr>
            <a:spLocks noGrp="1"/>
          </p:cNvSpPr>
          <p:nvPr>
            <p:ph idx="1"/>
          </p:nvPr>
        </p:nvSpPr>
        <p:spPr/>
        <p:txBody>
          <a:bodyPr>
            <a:normAutofit/>
          </a:bodyPr>
          <a:lstStyle/>
          <a:p>
            <a:r>
              <a:rPr lang="en-US" sz="4000" dirty="0" smtClean="0"/>
              <a:t>We like to think that we are not but…</a:t>
            </a:r>
          </a:p>
          <a:p>
            <a:r>
              <a:rPr lang="en-US" sz="4000" dirty="0" smtClean="0"/>
              <a:t>The historical record tells us a different story.</a:t>
            </a:r>
            <a:endParaRPr lang="en-US" sz="4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Suppose you have an apartment…</a:t>
            </a:r>
            <a:endParaRPr lang="en-US" dirty="0"/>
          </a:p>
        </p:txBody>
      </p:sp>
      <p:sp>
        <p:nvSpPr>
          <p:cNvPr id="3" name="Content Placeholder 2"/>
          <p:cNvSpPr>
            <a:spLocks noGrp="1"/>
          </p:cNvSpPr>
          <p:nvPr>
            <p:ph idx="1"/>
          </p:nvPr>
        </p:nvSpPr>
        <p:spPr/>
        <p:txBody>
          <a:bodyPr>
            <a:noAutofit/>
          </a:bodyPr>
          <a:lstStyle/>
          <a:p>
            <a:r>
              <a:rPr lang="en-US" sz="4000" dirty="0" smtClean="0"/>
              <a:t>2 bedrooms</a:t>
            </a:r>
          </a:p>
          <a:p>
            <a:r>
              <a:rPr lang="en-US" sz="4000" dirty="0" smtClean="0"/>
              <a:t>One bathroom</a:t>
            </a:r>
          </a:p>
          <a:p>
            <a:r>
              <a:rPr lang="en-US" sz="4000" dirty="0" smtClean="0"/>
              <a:t>One kitchen</a:t>
            </a:r>
          </a:p>
          <a:p>
            <a:r>
              <a:rPr lang="en-US" sz="4000" dirty="0" smtClean="0"/>
              <a:t>600 square feet of space</a:t>
            </a:r>
          </a:p>
          <a:p>
            <a:endParaRPr lang="en-US" sz="4000" dirty="0" smtClean="0"/>
          </a:p>
          <a:p>
            <a:r>
              <a:rPr lang="en-US" sz="4000" dirty="0" smtClean="0"/>
              <a:t>What is the carrying capacity of your apartment?  Could it be 25 people?  Possibly!</a:t>
            </a:r>
            <a:endParaRPr lang="en-US" sz="4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invite 25 friends for the weekend…</a:t>
            </a:r>
            <a:endParaRPr lang="en-US" dirty="0"/>
          </a:p>
        </p:txBody>
      </p:sp>
      <p:sp>
        <p:nvSpPr>
          <p:cNvPr id="3" name="Content Placeholder 2"/>
          <p:cNvSpPr>
            <a:spLocks noGrp="1"/>
          </p:cNvSpPr>
          <p:nvPr>
            <p:ph idx="1"/>
          </p:nvPr>
        </p:nvSpPr>
        <p:spPr/>
        <p:txBody>
          <a:bodyPr>
            <a:normAutofit lnSpcReduction="10000"/>
          </a:bodyPr>
          <a:lstStyle/>
          <a:p>
            <a:r>
              <a:rPr lang="en-US" sz="4000" dirty="0" smtClean="0"/>
              <a:t>It’s pretty crowded and…</a:t>
            </a:r>
          </a:p>
          <a:p>
            <a:r>
              <a:rPr lang="en-US" sz="4000" dirty="0" smtClean="0"/>
              <a:t>Noisy and…</a:t>
            </a:r>
          </a:p>
          <a:p>
            <a:r>
              <a:rPr lang="en-US" sz="4000" dirty="0" smtClean="0"/>
              <a:t>There is not much privacy…</a:t>
            </a:r>
          </a:p>
          <a:p>
            <a:r>
              <a:rPr lang="en-US" sz="4000" dirty="0" smtClean="0"/>
              <a:t>You ran out of food and other supplies but you went out and bought more…</a:t>
            </a:r>
          </a:p>
          <a:p>
            <a:r>
              <a:rPr lang="en-US" sz="4000" dirty="0" smtClean="0"/>
              <a:t>But it was ok and you were able to manage.</a:t>
            </a:r>
            <a:endParaRPr lang="en-US" sz="4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by Tuesday or Wednesday…</a:t>
            </a:r>
            <a:endParaRPr lang="en-US" dirty="0"/>
          </a:p>
        </p:txBody>
      </p:sp>
      <p:sp>
        <p:nvSpPr>
          <p:cNvPr id="3" name="Content Placeholder 2"/>
          <p:cNvSpPr>
            <a:spLocks noGrp="1"/>
          </p:cNvSpPr>
          <p:nvPr>
            <p:ph idx="1"/>
          </p:nvPr>
        </p:nvSpPr>
        <p:spPr/>
        <p:txBody>
          <a:bodyPr/>
          <a:lstStyle/>
          <a:p>
            <a:r>
              <a:rPr lang="en-US" dirty="0" smtClean="0"/>
              <a:t>Food is gone</a:t>
            </a:r>
          </a:p>
          <a:p>
            <a:r>
              <a:rPr lang="en-US" dirty="0" smtClean="0"/>
              <a:t>No soap or toilet paper</a:t>
            </a:r>
          </a:p>
          <a:p>
            <a:r>
              <a:rPr lang="en-US" dirty="0" smtClean="0"/>
              <a:t>No clean towels, place is a mess</a:t>
            </a:r>
          </a:p>
          <a:p>
            <a:r>
              <a:rPr lang="en-US" dirty="0" smtClean="0"/>
              <a:t>Utility bills are huge</a:t>
            </a:r>
          </a:p>
          <a:p>
            <a:r>
              <a:rPr lang="en-US" dirty="0" smtClean="0"/>
              <a:t>Your bank account is drained</a:t>
            </a:r>
          </a:p>
          <a:p>
            <a:endParaRPr lang="en-US" dirty="0" smtClean="0"/>
          </a:p>
          <a:p>
            <a:r>
              <a:rPr lang="en-US" dirty="0" smtClean="0"/>
              <a:t>Eventually, you go broke and “the party’s over.”</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lesson here…</a:t>
            </a:r>
            <a:endParaRPr lang="en-US" dirty="0"/>
          </a:p>
        </p:txBody>
      </p:sp>
      <p:sp>
        <p:nvSpPr>
          <p:cNvPr id="3" name="Content Placeholder 2"/>
          <p:cNvSpPr>
            <a:spLocks noGrp="1"/>
          </p:cNvSpPr>
          <p:nvPr>
            <p:ph idx="1"/>
          </p:nvPr>
        </p:nvSpPr>
        <p:spPr/>
        <p:txBody>
          <a:bodyPr/>
          <a:lstStyle/>
          <a:p>
            <a:r>
              <a:rPr lang="en-US" dirty="0" smtClean="0"/>
              <a:t>There is a HUGE difference between SHORT TERM carrying capacity and LONG TERM carrying capacity.</a:t>
            </a:r>
          </a:p>
          <a:p>
            <a:endParaRPr lang="en-US" dirty="0" smtClean="0"/>
          </a:p>
          <a:p>
            <a:r>
              <a:rPr lang="en-US" dirty="0" smtClean="0"/>
              <a:t>LONG TERM carrying capacity is influenced by FOUR FACTORS…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How Well Was the Place “Stocked” to start with?</a:t>
            </a:r>
            <a:endParaRPr lang="en-US" dirty="0"/>
          </a:p>
        </p:txBody>
      </p:sp>
      <p:sp>
        <p:nvSpPr>
          <p:cNvPr id="3" name="Content Placeholder 2"/>
          <p:cNvSpPr>
            <a:spLocks noGrp="1"/>
          </p:cNvSpPr>
          <p:nvPr>
            <p:ph idx="1"/>
          </p:nvPr>
        </p:nvSpPr>
        <p:spPr/>
        <p:txBody>
          <a:bodyPr/>
          <a:lstStyle/>
          <a:p>
            <a:r>
              <a:rPr lang="en-US" dirty="0" smtClean="0"/>
              <a:t>In reference to the Earth, how much of the following are present initially…</a:t>
            </a:r>
          </a:p>
          <a:p>
            <a:endParaRPr lang="en-US" dirty="0" smtClean="0"/>
          </a:p>
          <a:p>
            <a:r>
              <a:rPr lang="en-US" dirty="0" smtClean="0"/>
              <a:t>Coal, oil, natural gas</a:t>
            </a:r>
          </a:p>
          <a:p>
            <a:r>
              <a:rPr lang="en-US" dirty="0" smtClean="0"/>
              <a:t>Iron  and other ores</a:t>
            </a:r>
          </a:p>
          <a:p>
            <a:r>
              <a:rPr lang="en-US" dirty="0" smtClean="0"/>
              <a:t>Forests </a:t>
            </a:r>
          </a:p>
          <a:p>
            <a:r>
              <a:rPr lang="en-US" dirty="0" smtClean="0"/>
              <a:t>Fertile topsoil</a:t>
            </a:r>
          </a:p>
          <a:p>
            <a:r>
              <a:rPr lang="en-US" dirty="0" smtClean="0"/>
              <a:t>Clean air and water</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6172200" cy="2133600"/>
          </a:xfrm>
        </p:spPr>
        <p:txBody>
          <a:bodyPr>
            <a:noAutofit/>
          </a:bodyPr>
          <a:lstStyle/>
          <a:p>
            <a:r>
              <a:rPr lang="en-US" sz="4000" dirty="0" smtClean="0"/>
              <a:t>II.  Chosen “lifestyle” level of the people living there…</a:t>
            </a:r>
            <a:endParaRPr lang="en-US" sz="4000" dirty="0"/>
          </a:p>
        </p:txBody>
      </p:sp>
      <p:sp>
        <p:nvSpPr>
          <p:cNvPr id="3" name="Content Placeholder 2"/>
          <p:cNvSpPr>
            <a:spLocks noGrp="1"/>
          </p:cNvSpPr>
          <p:nvPr>
            <p:ph idx="1"/>
          </p:nvPr>
        </p:nvSpPr>
        <p:spPr>
          <a:xfrm>
            <a:off x="304800" y="2880778"/>
            <a:ext cx="6172200" cy="6263222"/>
          </a:xfrm>
        </p:spPr>
        <p:txBody>
          <a:bodyPr/>
          <a:lstStyle/>
          <a:p>
            <a:r>
              <a:rPr lang="en-US" dirty="0" smtClean="0"/>
              <a:t>How  much and what kinds of food are they eating?</a:t>
            </a:r>
          </a:p>
          <a:p>
            <a:r>
              <a:rPr lang="en-US" dirty="0" smtClean="0"/>
              <a:t>How many hot showers per day?</a:t>
            </a:r>
          </a:p>
          <a:p>
            <a:r>
              <a:rPr lang="en-US" dirty="0" smtClean="0"/>
              <a:t>How many trips to the store each week?</a:t>
            </a:r>
          </a:p>
          <a:p>
            <a:r>
              <a:rPr lang="en-US" dirty="0" smtClean="0"/>
              <a:t>How much traveling is done?</a:t>
            </a:r>
          </a:p>
          <a:p>
            <a:r>
              <a:rPr lang="en-US" dirty="0" smtClean="0"/>
              <a:t>How large are their houses?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Special Note on “Lifestyle…”</a:t>
            </a:r>
            <a:endParaRPr lang="en-US" dirty="0"/>
          </a:p>
        </p:txBody>
      </p:sp>
      <p:sp>
        <p:nvSpPr>
          <p:cNvPr id="3" name="Content Placeholder 2"/>
          <p:cNvSpPr>
            <a:spLocks noGrp="1"/>
          </p:cNvSpPr>
          <p:nvPr>
            <p:ph idx="1"/>
          </p:nvPr>
        </p:nvSpPr>
        <p:spPr/>
        <p:txBody>
          <a:bodyPr>
            <a:normAutofit lnSpcReduction="10000"/>
          </a:bodyPr>
          <a:lstStyle/>
          <a:p>
            <a:r>
              <a:rPr lang="en-US" dirty="0" smtClean="0"/>
              <a:t>The VERY RICH and the VERY POOR  cause the most harm.</a:t>
            </a:r>
          </a:p>
          <a:p>
            <a:r>
              <a:rPr lang="en-US" dirty="0" smtClean="0"/>
              <a:t>The rich harm by CONSUMING at an extremely high level using huge amounts of resources</a:t>
            </a:r>
          </a:p>
          <a:p>
            <a:r>
              <a:rPr lang="en-US" dirty="0" smtClean="0"/>
              <a:t>The poor harm by making choices born of DESPARATION.  To make it through one more day they will burn old tires for heat, or allow the rain forest to be cut down to graze cheap cattle for the wealthy.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to Ask Ourselves As Residents on a Space Ship</a:t>
            </a:r>
            <a:endParaRPr lang="en-US" dirty="0"/>
          </a:p>
        </p:txBody>
      </p:sp>
      <p:sp>
        <p:nvSpPr>
          <p:cNvPr id="3" name="Content Placeholder 2"/>
          <p:cNvSpPr>
            <a:spLocks noGrp="1"/>
          </p:cNvSpPr>
          <p:nvPr>
            <p:ph idx="1"/>
          </p:nvPr>
        </p:nvSpPr>
        <p:spPr/>
        <p:txBody>
          <a:bodyPr>
            <a:normAutofit lnSpcReduction="10000"/>
          </a:bodyPr>
          <a:lstStyle/>
          <a:p>
            <a:r>
              <a:rPr lang="en-US" dirty="0" smtClean="0"/>
              <a:t>Does it make sense to continually add more passengers (80 million) to our finite space ship each year?</a:t>
            </a:r>
          </a:p>
          <a:p>
            <a:r>
              <a:rPr lang="en-US" dirty="0" smtClean="0"/>
              <a:t>Does it make sense to eat food crops 2</a:t>
            </a:r>
            <a:r>
              <a:rPr lang="en-US" baseline="30000" dirty="0" smtClean="0"/>
              <a:t>nd</a:t>
            </a:r>
            <a:r>
              <a:rPr lang="en-US" dirty="0" smtClean="0"/>
              <a:t> hand and waste 90% of their food value?</a:t>
            </a:r>
          </a:p>
          <a:p>
            <a:r>
              <a:rPr lang="en-US" dirty="0" smtClean="0"/>
              <a:t>Does it make sense to ship food an average of 2,000 miles before we eat it?</a:t>
            </a:r>
          </a:p>
          <a:p>
            <a:r>
              <a:rPr lang="en-US" dirty="0" smtClean="0"/>
              <a:t>Does continuous economic growth make sense on a finite space ship?</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What technologies are used to produce a given level of “lifestyle?”</a:t>
            </a:r>
            <a:endParaRPr lang="en-US" dirty="0"/>
          </a:p>
        </p:txBody>
      </p:sp>
      <p:sp>
        <p:nvSpPr>
          <p:cNvPr id="3" name="Content Placeholder 2"/>
          <p:cNvSpPr>
            <a:spLocks noGrp="1"/>
          </p:cNvSpPr>
          <p:nvPr>
            <p:ph idx="1"/>
          </p:nvPr>
        </p:nvSpPr>
        <p:spPr/>
        <p:txBody>
          <a:bodyPr/>
          <a:lstStyle/>
          <a:p>
            <a:r>
              <a:rPr lang="en-US" sz="4000" dirty="0" smtClean="0"/>
              <a:t>Are the hot showers produced by burning coal or using solar panels?</a:t>
            </a:r>
          </a:p>
          <a:p>
            <a:r>
              <a:rPr lang="en-US" sz="4000" dirty="0" smtClean="0"/>
              <a:t>Are the trips to the store made in an SUV or a solar powered car or a bicycle or on foot or via public transportation?</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IV.  Population is the final driver of environmental damage.</a:t>
            </a:r>
            <a:endParaRPr lang="en-US" dirty="0"/>
          </a:p>
        </p:txBody>
      </p:sp>
      <p:sp>
        <p:nvSpPr>
          <p:cNvPr id="3" name="Content Placeholder 2"/>
          <p:cNvSpPr>
            <a:spLocks noGrp="1"/>
          </p:cNvSpPr>
          <p:nvPr>
            <p:ph idx="1"/>
          </p:nvPr>
        </p:nvSpPr>
        <p:spPr/>
        <p:txBody>
          <a:bodyPr>
            <a:normAutofit/>
          </a:bodyPr>
          <a:lstStyle/>
          <a:p>
            <a:r>
              <a:rPr lang="en-US" sz="4000" dirty="0" smtClean="0"/>
              <a:t>The MORE PEOPLE living at a given lifestyle level (and using a given technology) the MORE DAMAGE is done regarding resource depletion, climate change, air and water pollution, and so on.</a:t>
            </a:r>
            <a:endParaRPr lang="en-US" sz="4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Civilizations that Have Gone Before Us Have Collapsed and…</a:t>
            </a:r>
            <a:endParaRPr lang="en-US" dirty="0"/>
          </a:p>
        </p:txBody>
      </p:sp>
      <p:sp>
        <p:nvSpPr>
          <p:cNvPr id="3" name="Content Placeholder 2"/>
          <p:cNvSpPr>
            <a:spLocks noGrp="1"/>
          </p:cNvSpPr>
          <p:nvPr>
            <p:ph idx="1"/>
          </p:nvPr>
        </p:nvSpPr>
        <p:spPr/>
        <p:txBody>
          <a:bodyPr>
            <a:normAutofit/>
          </a:bodyPr>
          <a:lstStyle/>
          <a:p>
            <a:r>
              <a:rPr lang="en-US" sz="4800" dirty="0" smtClean="0"/>
              <a:t>Humans face the same biological laws as deer…</a:t>
            </a:r>
          </a:p>
          <a:p>
            <a:r>
              <a:rPr lang="en-US" sz="4800" dirty="0" smtClean="0"/>
              <a:t>Overshoot followed by “correction”</a:t>
            </a:r>
            <a:endParaRPr lang="en-US" sz="4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Earth can sustain…</a:t>
            </a:r>
            <a:endParaRPr lang="en-US" dirty="0"/>
          </a:p>
        </p:txBody>
      </p:sp>
      <p:sp>
        <p:nvSpPr>
          <p:cNvPr id="3" name="Content Placeholder 2"/>
          <p:cNvSpPr>
            <a:spLocks noGrp="1"/>
          </p:cNvSpPr>
          <p:nvPr>
            <p:ph idx="1"/>
          </p:nvPr>
        </p:nvSpPr>
        <p:spPr/>
        <p:txBody>
          <a:bodyPr>
            <a:normAutofit/>
          </a:bodyPr>
          <a:lstStyle/>
          <a:p>
            <a:r>
              <a:rPr lang="en-US" sz="4800" dirty="0" smtClean="0"/>
              <a:t>7.4 billion people in the SHORT TERM, or possibly even 10 billion people but…</a:t>
            </a:r>
          </a:p>
          <a:p>
            <a:r>
              <a:rPr lang="en-US" sz="4800" dirty="0" smtClean="0"/>
              <a:t>This is not the LONG TERM carrying capacity of the Earth</a:t>
            </a:r>
            <a:endParaRPr lang="en-US" sz="4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99% of human history…</a:t>
            </a:r>
            <a:endParaRPr lang="en-US" dirty="0"/>
          </a:p>
        </p:txBody>
      </p:sp>
      <p:sp>
        <p:nvSpPr>
          <p:cNvPr id="3" name="Content Placeholder 2"/>
          <p:cNvSpPr>
            <a:spLocks noGrp="1"/>
          </p:cNvSpPr>
          <p:nvPr>
            <p:ph idx="1"/>
          </p:nvPr>
        </p:nvSpPr>
        <p:spPr/>
        <p:txBody>
          <a:bodyPr/>
          <a:lstStyle/>
          <a:p>
            <a:r>
              <a:rPr lang="en-US" dirty="0" smtClean="0"/>
              <a:t>Food energy was harvested and eaten…</a:t>
            </a:r>
          </a:p>
          <a:p>
            <a:r>
              <a:rPr lang="en-US" dirty="0" smtClean="0"/>
              <a:t>Muscles received energy and…</a:t>
            </a:r>
          </a:p>
          <a:p>
            <a:r>
              <a:rPr lang="en-US" dirty="0" smtClean="0"/>
              <a:t>Work was performed.</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Fossil fuels changed all this…</a:t>
            </a:r>
            <a:endParaRPr lang="en-US" dirty="0"/>
          </a:p>
        </p:txBody>
      </p:sp>
      <p:sp>
        <p:nvSpPr>
          <p:cNvPr id="3" name="Content Placeholder 2"/>
          <p:cNvSpPr>
            <a:spLocks noGrp="1"/>
          </p:cNvSpPr>
          <p:nvPr>
            <p:ph idx="1"/>
          </p:nvPr>
        </p:nvSpPr>
        <p:spPr/>
        <p:txBody>
          <a:bodyPr/>
          <a:lstStyle/>
          <a:p>
            <a:r>
              <a:rPr lang="en-US" dirty="0" smtClean="0"/>
              <a:t>Coal/oil/gas is harvested and they…</a:t>
            </a:r>
          </a:p>
          <a:p>
            <a:r>
              <a:rPr lang="en-US" dirty="0" smtClean="0"/>
              <a:t>Power a machine and work is performed (a hole is dug in the ground)</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Fossil fuels are a VERY RICH form of energy…</a:t>
            </a:r>
            <a:endParaRPr lang="en-US" dirty="0"/>
          </a:p>
        </p:txBody>
      </p:sp>
      <p:sp>
        <p:nvSpPr>
          <p:cNvPr id="3" name="Content Placeholder 2"/>
          <p:cNvSpPr>
            <a:spLocks noGrp="1"/>
          </p:cNvSpPr>
          <p:nvPr>
            <p:ph idx="1"/>
          </p:nvPr>
        </p:nvSpPr>
        <p:spPr/>
        <p:txBody>
          <a:bodyPr>
            <a:normAutofit/>
          </a:bodyPr>
          <a:lstStyle/>
          <a:p>
            <a:r>
              <a:rPr lang="en-US" sz="5400" i="1" dirty="0" smtClean="0">
                <a:solidFill>
                  <a:srgbClr val="FF0000"/>
                </a:solidFill>
              </a:rPr>
              <a:t>ONE GALLON </a:t>
            </a:r>
            <a:r>
              <a:rPr lang="en-US" sz="5400" dirty="0" smtClean="0">
                <a:solidFill>
                  <a:srgbClr val="FF0000"/>
                </a:solidFill>
              </a:rPr>
              <a:t>of gasoline or diesel can do the same amount of work done by </a:t>
            </a:r>
            <a:r>
              <a:rPr lang="en-US" sz="5400" i="1" dirty="0" smtClean="0">
                <a:solidFill>
                  <a:srgbClr val="FF0000"/>
                </a:solidFill>
              </a:rPr>
              <a:t>SIX WEEKS </a:t>
            </a:r>
            <a:r>
              <a:rPr lang="en-US" sz="5400" dirty="0" smtClean="0">
                <a:solidFill>
                  <a:srgbClr val="FF0000"/>
                </a:solidFill>
              </a:rPr>
              <a:t>of hard human labor.</a:t>
            </a:r>
            <a:endParaRPr lang="en-US" sz="5400" dirty="0">
              <a:solidFill>
                <a:srgbClr val="FF0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result…?</a:t>
            </a:r>
            <a:endParaRPr lang="en-US" dirty="0"/>
          </a:p>
        </p:txBody>
      </p:sp>
      <p:sp>
        <p:nvSpPr>
          <p:cNvPr id="3" name="Content Placeholder 2"/>
          <p:cNvSpPr>
            <a:spLocks noGrp="1"/>
          </p:cNvSpPr>
          <p:nvPr>
            <p:ph idx="1"/>
          </p:nvPr>
        </p:nvSpPr>
        <p:spPr/>
        <p:txBody>
          <a:bodyPr>
            <a:normAutofit/>
          </a:bodyPr>
          <a:lstStyle/>
          <a:p>
            <a:r>
              <a:rPr lang="en-US" sz="4800" dirty="0" smtClean="0">
                <a:solidFill>
                  <a:srgbClr val="FF0000"/>
                </a:solidFill>
              </a:rPr>
              <a:t>The carrying capacity of the Earth was </a:t>
            </a:r>
            <a:r>
              <a:rPr lang="en-US" sz="4800" u="sng" dirty="0" smtClean="0">
                <a:solidFill>
                  <a:srgbClr val="FF0000"/>
                </a:solidFill>
              </a:rPr>
              <a:t>TEMPORARILY</a:t>
            </a:r>
            <a:r>
              <a:rPr lang="en-US" sz="4800" dirty="0" smtClean="0">
                <a:solidFill>
                  <a:srgbClr val="FF0000"/>
                </a:solidFill>
              </a:rPr>
              <a:t> EXPANDED by an abundant, cheap and highly concentrated and portable form of energy.</a:t>
            </a:r>
            <a:endParaRPr lang="en-US" sz="4800" dirty="0">
              <a:solidFill>
                <a:srgbClr val="FF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huge increase in energy has…</a:t>
            </a:r>
            <a:endParaRPr lang="en-US" dirty="0"/>
          </a:p>
        </p:txBody>
      </p:sp>
      <p:sp>
        <p:nvSpPr>
          <p:cNvPr id="3" name="Content Placeholder 2"/>
          <p:cNvSpPr>
            <a:spLocks noGrp="1"/>
          </p:cNvSpPr>
          <p:nvPr>
            <p:ph idx="1"/>
          </p:nvPr>
        </p:nvSpPr>
        <p:spPr/>
        <p:txBody>
          <a:bodyPr>
            <a:normAutofit fontScale="92500"/>
          </a:bodyPr>
          <a:lstStyle/>
          <a:p>
            <a:r>
              <a:rPr lang="en-US" sz="6000" dirty="0" smtClean="0">
                <a:solidFill>
                  <a:srgbClr val="FF0000"/>
                </a:solidFill>
              </a:rPr>
              <a:t>Created an huge increase in food production and…</a:t>
            </a:r>
          </a:p>
          <a:p>
            <a:r>
              <a:rPr lang="en-US" sz="6000" dirty="0" smtClean="0">
                <a:solidFill>
                  <a:srgbClr val="FF0000"/>
                </a:solidFill>
              </a:rPr>
              <a:t>A huge  and ever increasing  surge in human population.</a:t>
            </a:r>
            <a:endParaRPr lang="en-US" sz="6000" dirty="0">
              <a:solidFill>
                <a:srgbClr val="FF000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half" idx="4294967295"/>
          </p:nvPr>
        </p:nvSpPr>
        <p:spPr>
          <a:xfrm>
            <a:off x="0" y="7156450"/>
            <a:ext cx="4114800" cy="1073150"/>
          </a:xfrm>
        </p:spPr>
        <p:txBody>
          <a:bodyPr/>
          <a:lstStyle/>
          <a:p>
            <a:endParaRPr lang="en-US" dirty="0" smtClean="0"/>
          </a:p>
          <a:p>
            <a:endParaRPr lang="en-US" dirty="0"/>
          </a:p>
        </p:txBody>
      </p:sp>
      <p:sp>
        <p:nvSpPr>
          <p:cNvPr id="1026"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descr="* Future figures based on UN projections. Sources: US Census Bureau, UN."/>
          <p:cNvPicPr>
            <a:picLocks noChangeAspect="1" noChangeArrowheads="1"/>
          </p:cNvPicPr>
          <p:nvPr/>
        </p:nvPicPr>
        <p:blipFill>
          <a:blip r:embed="rId2"/>
          <a:srcRect/>
          <a:stretch>
            <a:fillRect/>
          </a:stretch>
        </p:blipFill>
        <p:spPr bwMode="auto">
          <a:xfrm>
            <a:off x="381000" y="1676400"/>
            <a:ext cx="5943600" cy="3762375"/>
          </a:xfrm>
          <a:prstGeom prst="rect">
            <a:avLst/>
          </a:prstGeom>
          <a:noFill/>
        </p:spPr>
      </p:pic>
      <p:sp>
        <p:nvSpPr>
          <p:cNvPr id="1027" name="Rectangle 3"/>
          <p:cNvSpPr>
            <a:spLocks noChangeArrowheads="1"/>
          </p:cNvSpPr>
          <p:nvPr/>
        </p:nvSpPr>
        <p:spPr bwMode="auto">
          <a:xfrm>
            <a:off x="0" y="4219575"/>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have been taught to see economic growth as good…</a:t>
            </a:r>
            <a:endParaRPr lang="en-US" dirty="0"/>
          </a:p>
        </p:txBody>
      </p:sp>
      <p:sp>
        <p:nvSpPr>
          <p:cNvPr id="3" name="Content Placeholder 2"/>
          <p:cNvSpPr>
            <a:spLocks noGrp="1"/>
          </p:cNvSpPr>
          <p:nvPr>
            <p:ph idx="1"/>
          </p:nvPr>
        </p:nvSpPr>
        <p:spPr/>
        <p:txBody>
          <a:bodyPr/>
          <a:lstStyle/>
          <a:p>
            <a:r>
              <a:rPr lang="en-US" dirty="0" smtClean="0"/>
              <a:t>People discuss HOW MUCH growth we need:  3%?  4%   5%</a:t>
            </a:r>
          </a:p>
          <a:p>
            <a:r>
              <a:rPr lang="en-US" dirty="0" smtClean="0"/>
              <a:t>But virtually no one questions whether growth is really a good thing.</a:t>
            </a:r>
          </a:p>
          <a:p>
            <a:r>
              <a:rPr lang="en-US" dirty="0" smtClean="0"/>
              <a:t>We see growth as creating jobs, giving us more wealth, more products, greater comfort…</a:t>
            </a:r>
          </a:p>
          <a:p>
            <a:r>
              <a:rPr lang="en-US" dirty="0" smtClean="0"/>
              <a:t>But what is economic growth?  And is growth REALLY a good thing?</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0177" name="Object 2"/>
          <p:cNvGraphicFramePr>
            <a:graphicFrameLocks/>
          </p:cNvGraphicFramePr>
          <p:nvPr/>
        </p:nvGraphicFramePr>
        <p:xfrm>
          <a:off x="381000" y="838200"/>
          <a:ext cx="5991225" cy="3971925"/>
        </p:xfrm>
        <a:graphic>
          <a:graphicData uri="http://schemas.openxmlformats.org/presentationml/2006/ole">
            <mc:AlternateContent xmlns:mc="http://schemas.openxmlformats.org/markup-compatibility/2006">
              <mc:Choice xmlns:v="urn:schemas-microsoft-com:vml" Requires="v">
                <p:oleObj spid="_x0000_s2051" name="Chart" r:id="rId4" imgW="5986791" imgH="3133616" progId="Excel.Sheet.8">
                  <p:embed/>
                </p:oleObj>
              </mc:Choice>
              <mc:Fallback>
                <p:oleObj name="Chart" r:id="rId4" imgW="5986791" imgH="3133616" progId="Excel.Sheet.8">
                  <p:embed/>
                  <p:pic>
                    <p:nvPicPr>
                      <p:cNvPr id="0"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838200"/>
                        <a:ext cx="5991225" cy="397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Chart 3"/>
          <p:cNvGraphicFramePr/>
          <p:nvPr/>
        </p:nvGraphicFramePr>
        <p:xfrm>
          <a:off x="228600" y="5181600"/>
          <a:ext cx="5943600" cy="340995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Fossil Fuels Are Running Out</a:t>
            </a:r>
            <a:endParaRPr lang="en-US" dirty="0"/>
          </a:p>
        </p:txBody>
      </p:sp>
      <p:sp>
        <p:nvSpPr>
          <p:cNvPr id="3" name="Content Placeholder 2"/>
          <p:cNvSpPr>
            <a:spLocks noGrp="1"/>
          </p:cNvSpPr>
          <p:nvPr>
            <p:ph idx="1"/>
          </p:nvPr>
        </p:nvSpPr>
        <p:spPr/>
        <p:txBody>
          <a:bodyPr>
            <a:noAutofit/>
          </a:bodyPr>
          <a:lstStyle/>
          <a:p>
            <a:r>
              <a:rPr lang="en-US" sz="3600" dirty="0" smtClean="0">
                <a:solidFill>
                  <a:srgbClr val="FF0000"/>
                </a:solidFill>
              </a:rPr>
              <a:t>When the fossil fuels are gone, the Earth’s carrying capacity will drop back from 7.4 billion to 1 or 2 billion.</a:t>
            </a:r>
          </a:p>
          <a:p>
            <a:r>
              <a:rPr lang="en-US" sz="3600" dirty="0" smtClean="0"/>
              <a:t>This is a huge “correction.”</a:t>
            </a:r>
          </a:p>
          <a:p>
            <a:r>
              <a:rPr lang="en-US" sz="3600" dirty="0" smtClean="0"/>
              <a:t>Whether we act wisely now will determine whether we have a HARD CRASH or a relatively SOFT LANDING.</a:t>
            </a:r>
            <a:endParaRPr lang="en-US" sz="36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Peak Oil</a:t>
            </a:r>
            <a:endParaRPr lang="en-US" dirty="0"/>
          </a:p>
        </p:txBody>
      </p:sp>
      <p:sp>
        <p:nvSpPr>
          <p:cNvPr id="3" name="Content Placeholder 2"/>
          <p:cNvSpPr>
            <a:spLocks noGrp="1"/>
          </p:cNvSpPr>
          <p:nvPr>
            <p:ph idx="1"/>
          </p:nvPr>
        </p:nvSpPr>
        <p:spPr/>
        <p:txBody>
          <a:bodyPr>
            <a:normAutofit fontScale="92500"/>
          </a:bodyPr>
          <a:lstStyle/>
          <a:p>
            <a:r>
              <a:rPr lang="en-US" dirty="0" smtClean="0"/>
              <a:t>For every industrialized country there is an all-time PEAK in the DISCOVERY of new oil in the ground.</a:t>
            </a:r>
          </a:p>
          <a:p>
            <a:r>
              <a:rPr lang="en-US" dirty="0" smtClean="0"/>
              <a:t>Discovery of new oil starts slowly and then increases rapidly with each passing year.</a:t>
            </a:r>
          </a:p>
          <a:p>
            <a:r>
              <a:rPr lang="en-US" dirty="0" smtClean="0"/>
              <a:t>At some point it becomes harder and harder to find new oil.</a:t>
            </a:r>
          </a:p>
          <a:p>
            <a:r>
              <a:rPr lang="en-US" dirty="0" smtClean="0"/>
              <a:t>Finally, the discovery of new oil reaches an all-time peak and begins a steady and permanent decline.</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2377016"/>
          </a:xfrm>
        </p:spPr>
        <p:txBody>
          <a:bodyPr>
            <a:normAutofit fontScale="90000"/>
          </a:bodyPr>
          <a:lstStyle/>
          <a:p>
            <a:r>
              <a:rPr lang="en-US" dirty="0" smtClean="0"/>
              <a:t>A Peak in the DISCOVERY of new oil is always followed later by a peak in oil PRODUCTION</a:t>
            </a:r>
            <a:endParaRPr lang="en-US" dirty="0"/>
          </a:p>
        </p:txBody>
      </p:sp>
      <p:sp>
        <p:nvSpPr>
          <p:cNvPr id="3" name="Content Placeholder 2"/>
          <p:cNvSpPr>
            <a:spLocks noGrp="1"/>
          </p:cNvSpPr>
          <p:nvPr>
            <p:ph idx="1"/>
          </p:nvPr>
        </p:nvSpPr>
        <p:spPr>
          <a:xfrm>
            <a:off x="342900" y="2819400"/>
            <a:ext cx="6172200" cy="5348822"/>
          </a:xfrm>
        </p:spPr>
        <p:txBody>
          <a:bodyPr>
            <a:normAutofit lnSpcReduction="10000"/>
          </a:bodyPr>
          <a:lstStyle/>
          <a:p>
            <a:r>
              <a:rPr lang="en-US" sz="3600" dirty="0" smtClean="0"/>
              <a:t>The first peak is always followed by the second peak whether it is…</a:t>
            </a:r>
          </a:p>
          <a:p>
            <a:pPr lvl="1"/>
            <a:r>
              <a:rPr lang="en-US" sz="3200" dirty="0" smtClean="0"/>
              <a:t>A single oil field…</a:t>
            </a:r>
          </a:p>
          <a:p>
            <a:pPr lvl="1"/>
            <a:r>
              <a:rPr lang="en-US" sz="3200" dirty="0" smtClean="0"/>
              <a:t>A single country, or…</a:t>
            </a:r>
          </a:p>
          <a:p>
            <a:pPr lvl="1"/>
            <a:r>
              <a:rPr lang="en-US" sz="3200" dirty="0" smtClean="0"/>
              <a:t>The entire world</a:t>
            </a:r>
          </a:p>
          <a:p>
            <a:r>
              <a:rPr lang="en-US" sz="3600" dirty="0" smtClean="0"/>
              <a:t>After the 2</a:t>
            </a:r>
            <a:r>
              <a:rPr lang="en-US" sz="3600" baseline="30000" dirty="0" smtClean="0"/>
              <a:t>nd</a:t>
            </a:r>
            <a:r>
              <a:rPr lang="en-US" sz="3600" dirty="0" smtClean="0"/>
              <a:t> peak there is steady production decline as the finite amount of oil is depleted.</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0" y="1219200"/>
            <a:ext cx="6858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U.S. Oil Peaks:</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1" i="0" u="none" strike="noStrike" cap="none" normalizeH="0" baseline="0" dirty="0" smtClean="0">
                <a:ln>
                  <a:noFill/>
                </a:ln>
                <a:solidFill>
                  <a:srgbClr val="1F497D"/>
                </a:solidFill>
                <a:effectLst/>
                <a:latin typeface="Calibri" pitchFamily="34" charset="0"/>
                <a:ea typeface="Calibri" pitchFamily="34" charset="0"/>
                <a:cs typeface="Times New Roman" pitchFamily="18" charset="0"/>
              </a:rPr>
              <a:t>Discovery</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Production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pic>
        <p:nvPicPr>
          <p:cNvPr id="58369" name="Picture 1" descr="Image result for double bell curve overlapping"/>
          <p:cNvPicPr>
            <a:picLocks noChangeAspect="1" noChangeArrowheads="1"/>
          </p:cNvPicPr>
          <p:nvPr/>
        </p:nvPicPr>
        <p:blipFill>
          <a:blip r:embed="rId2"/>
          <a:srcRect/>
          <a:stretch>
            <a:fillRect/>
          </a:stretch>
        </p:blipFill>
        <p:spPr bwMode="auto">
          <a:xfrm>
            <a:off x="685800" y="2057400"/>
            <a:ext cx="5724525" cy="2428875"/>
          </a:xfrm>
          <a:prstGeom prst="rect">
            <a:avLst/>
          </a:prstGeom>
          <a:noFill/>
        </p:spPr>
      </p:pic>
      <p:sp>
        <p:nvSpPr>
          <p:cNvPr id="58371" name="Rectangle 3"/>
          <p:cNvSpPr>
            <a:spLocks noChangeArrowheads="1"/>
          </p:cNvSpPr>
          <p:nvPr/>
        </p:nvSpPr>
        <p:spPr bwMode="auto">
          <a:xfrm>
            <a:off x="0" y="4724400"/>
            <a:ext cx="6858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1870                                      </a:t>
            </a:r>
            <a:r>
              <a:rPr kumimoji="0" lang="en-US" b="1" i="0" u="none" strike="noStrike" cap="none" normalizeH="0" baseline="0" dirty="0" smtClean="0">
                <a:ln>
                  <a:noFill/>
                </a:ln>
                <a:solidFill>
                  <a:srgbClr val="1F497D"/>
                </a:solidFill>
                <a:effectLst/>
                <a:latin typeface="Calibri" pitchFamily="34" charset="0"/>
                <a:ea typeface="Calibri" pitchFamily="34" charset="0"/>
                <a:cs typeface="Times New Roman" pitchFamily="18" charset="0"/>
              </a:rPr>
              <a:t>1930</a:t>
            </a: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1970</a:t>
            </a: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2030</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0" y="1219200"/>
            <a:ext cx="6858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World Oil Peaks:</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1" i="0" u="none" strike="noStrike" cap="none" normalizeH="0" baseline="0" dirty="0" smtClean="0">
                <a:ln>
                  <a:noFill/>
                </a:ln>
                <a:solidFill>
                  <a:srgbClr val="1F497D"/>
                </a:solidFill>
                <a:effectLst/>
                <a:latin typeface="Calibri" pitchFamily="34" charset="0"/>
                <a:ea typeface="Calibri" pitchFamily="34" charset="0"/>
                <a:cs typeface="Times New Roman" pitchFamily="18" charset="0"/>
              </a:rPr>
              <a:t>Discovery</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Production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pic>
        <p:nvPicPr>
          <p:cNvPr id="58369" name="Picture 1" descr="Image result for double bell curve overlapping"/>
          <p:cNvPicPr>
            <a:picLocks noChangeAspect="1" noChangeArrowheads="1"/>
          </p:cNvPicPr>
          <p:nvPr/>
        </p:nvPicPr>
        <p:blipFill>
          <a:blip r:embed="rId2"/>
          <a:srcRect/>
          <a:stretch>
            <a:fillRect/>
          </a:stretch>
        </p:blipFill>
        <p:spPr bwMode="auto">
          <a:xfrm>
            <a:off x="685800" y="2057400"/>
            <a:ext cx="5724525" cy="2428875"/>
          </a:xfrm>
          <a:prstGeom prst="rect">
            <a:avLst/>
          </a:prstGeom>
          <a:noFill/>
        </p:spPr>
      </p:pic>
      <p:sp>
        <p:nvSpPr>
          <p:cNvPr id="58371" name="Rectangle 3"/>
          <p:cNvSpPr>
            <a:spLocks noChangeArrowheads="1"/>
          </p:cNvSpPr>
          <p:nvPr/>
        </p:nvSpPr>
        <p:spPr bwMode="auto">
          <a:xfrm>
            <a:off x="0" y="4724400"/>
            <a:ext cx="6858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1900                                      </a:t>
            </a:r>
            <a:r>
              <a:rPr kumimoji="0" lang="en-US" b="1" i="0" u="none" strike="noStrike" cap="none" normalizeH="0" baseline="0" dirty="0" smtClean="0">
                <a:ln>
                  <a:noFill/>
                </a:ln>
                <a:solidFill>
                  <a:srgbClr val="1F497D"/>
                </a:solidFill>
                <a:effectLst/>
                <a:latin typeface="Calibri" pitchFamily="34" charset="0"/>
                <a:ea typeface="Calibri" pitchFamily="34" charset="0"/>
                <a:cs typeface="Times New Roman" pitchFamily="18" charset="0"/>
              </a:rPr>
              <a:t>1960</a:t>
            </a: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lang="en-US" b="1" dirty="0" smtClean="0">
                <a:solidFill>
                  <a:srgbClr val="C00000"/>
                </a:solidFill>
                <a:latin typeface="Calibri" pitchFamily="34" charset="0"/>
                <a:ea typeface="Calibri" pitchFamily="34" charset="0"/>
                <a:cs typeface="Times New Roman" pitchFamily="18" charset="0"/>
              </a:rPr>
              <a:t>2015</a:t>
            </a: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2080</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“Yes, but…”</a:t>
            </a:r>
            <a:endParaRPr lang="en-US" dirty="0"/>
          </a:p>
        </p:txBody>
      </p:sp>
      <p:sp>
        <p:nvSpPr>
          <p:cNvPr id="3" name="Content Placeholder 2"/>
          <p:cNvSpPr>
            <a:spLocks noGrp="1"/>
          </p:cNvSpPr>
          <p:nvPr>
            <p:ph idx="1"/>
          </p:nvPr>
        </p:nvSpPr>
        <p:spPr/>
        <p:txBody>
          <a:bodyPr/>
          <a:lstStyle/>
          <a:p>
            <a:r>
              <a:rPr lang="en-US" u="sng" dirty="0" smtClean="0"/>
              <a:t>Some say </a:t>
            </a:r>
            <a:r>
              <a:rPr lang="en-US" dirty="0" smtClean="0"/>
              <a:t>“There is enough oil left in the ground to last 100 (or 500 or even 1,000) years.”</a:t>
            </a:r>
          </a:p>
          <a:p>
            <a:r>
              <a:rPr lang="en-US" dirty="0" smtClean="0"/>
              <a:t>Response:  There is </a:t>
            </a:r>
            <a:r>
              <a:rPr lang="en-US" dirty="0" smtClean="0">
                <a:solidFill>
                  <a:srgbClr val="FF0000"/>
                </a:solidFill>
              </a:rPr>
              <a:t>no evidence </a:t>
            </a:r>
            <a:r>
              <a:rPr lang="en-US" dirty="0" smtClean="0"/>
              <a:t>to back up the most extravagant  of these claims.</a:t>
            </a:r>
          </a:p>
          <a:p>
            <a:r>
              <a:rPr lang="en-US" dirty="0" smtClean="0"/>
              <a:t>Response:  The rest of these claims are </a:t>
            </a:r>
            <a:r>
              <a:rPr lang="en-US" dirty="0" smtClean="0">
                <a:solidFill>
                  <a:srgbClr val="FF0000"/>
                </a:solidFill>
              </a:rPr>
              <a:t>estimates based on “PRESENT LEVELS OF CONSUMPTION” </a:t>
            </a:r>
            <a:r>
              <a:rPr lang="en-US" dirty="0" smtClean="0"/>
              <a:t>and consumption continues to </a:t>
            </a:r>
            <a:r>
              <a:rPr lang="en-US" dirty="0" smtClean="0">
                <a:solidFill>
                  <a:srgbClr val="FF0000"/>
                </a:solidFill>
              </a:rPr>
              <a:t>RISE</a:t>
            </a:r>
            <a:r>
              <a:rPr lang="en-US" dirty="0" smtClean="0"/>
              <a:t>.</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“Yes, but…”</a:t>
            </a:r>
            <a:endParaRPr lang="en-US" dirty="0"/>
          </a:p>
        </p:txBody>
      </p:sp>
      <p:sp>
        <p:nvSpPr>
          <p:cNvPr id="3" name="Content Placeholder 2"/>
          <p:cNvSpPr>
            <a:spLocks noGrp="1"/>
          </p:cNvSpPr>
          <p:nvPr>
            <p:ph idx="1"/>
          </p:nvPr>
        </p:nvSpPr>
        <p:spPr/>
        <p:txBody>
          <a:bodyPr/>
          <a:lstStyle/>
          <a:p>
            <a:r>
              <a:rPr lang="en-US" dirty="0" smtClean="0"/>
              <a:t>Some say “Yes, but there are still billions of barrels of oil left in the ground; we’ve only extracted about half of the original oil available.  There is lots of oil remaining.”</a:t>
            </a:r>
          </a:p>
          <a:p>
            <a:endParaRPr lang="en-US" dirty="0" smtClean="0"/>
          </a:p>
          <a:p>
            <a:r>
              <a:rPr lang="en-US" dirty="0" smtClean="0"/>
              <a:t>This is theoretically true but it </a:t>
            </a:r>
            <a:r>
              <a:rPr lang="en-US" i="1" u="sng" dirty="0" smtClean="0"/>
              <a:t>ignores key facts </a:t>
            </a:r>
            <a:r>
              <a:rPr lang="en-US" dirty="0" smtClean="0"/>
              <a:t>such as…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FF0000"/>
                </a:solidFill>
              </a:rPr>
              <a:t>People always harvest the easy portions of a resource first.</a:t>
            </a:r>
            <a:endParaRPr lang="en-US" i="1" dirty="0">
              <a:solidFill>
                <a:srgbClr val="FF0000"/>
              </a:solidFill>
            </a:endParaRPr>
          </a:p>
        </p:txBody>
      </p:sp>
      <p:sp>
        <p:nvSpPr>
          <p:cNvPr id="3" name="Content Placeholder 2"/>
          <p:cNvSpPr>
            <a:spLocks noGrp="1"/>
          </p:cNvSpPr>
          <p:nvPr>
            <p:ph idx="1"/>
          </p:nvPr>
        </p:nvSpPr>
        <p:spPr/>
        <p:txBody>
          <a:bodyPr/>
          <a:lstStyle/>
          <a:p>
            <a:r>
              <a:rPr lang="en-US" dirty="0" smtClean="0"/>
              <a:t>We have already extracted most of the “easy” oil:  oil near the surface, oil in highly liquid form…</a:t>
            </a:r>
          </a:p>
          <a:p>
            <a:r>
              <a:rPr lang="en-US" dirty="0" smtClean="0"/>
              <a:t>The </a:t>
            </a:r>
            <a:r>
              <a:rPr lang="en-US" b="1" i="1" dirty="0" smtClean="0"/>
              <a:t>oil that is still left </a:t>
            </a:r>
            <a:r>
              <a:rPr lang="en-US" dirty="0" smtClean="0"/>
              <a:t>in the ground is </a:t>
            </a:r>
            <a:r>
              <a:rPr lang="en-US" b="1" i="1" dirty="0" smtClean="0"/>
              <a:t>deeper</a:t>
            </a:r>
            <a:r>
              <a:rPr lang="en-US" dirty="0" smtClean="0"/>
              <a:t> in the earth, </a:t>
            </a:r>
            <a:r>
              <a:rPr lang="en-US" b="1" i="1" dirty="0" smtClean="0"/>
              <a:t>under thousands of feet of ocean</a:t>
            </a:r>
            <a:r>
              <a:rPr lang="en-US" dirty="0" smtClean="0"/>
              <a:t>, or </a:t>
            </a:r>
            <a:r>
              <a:rPr lang="en-US" b="1" i="1" dirty="0" smtClean="0"/>
              <a:t>requires injection of steam or chemicals</a:t>
            </a:r>
            <a:r>
              <a:rPr lang="en-US" dirty="0" smtClean="0"/>
              <a:t> to release it from the rock in which it is trapped.</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“Yes, but…”</a:t>
            </a:r>
            <a:endParaRPr lang="en-US" dirty="0"/>
          </a:p>
        </p:txBody>
      </p:sp>
      <p:sp>
        <p:nvSpPr>
          <p:cNvPr id="3" name="Content Placeholder 2"/>
          <p:cNvSpPr>
            <a:spLocks noGrp="1"/>
          </p:cNvSpPr>
          <p:nvPr>
            <p:ph idx="1"/>
          </p:nvPr>
        </p:nvSpPr>
        <p:spPr/>
        <p:txBody>
          <a:bodyPr>
            <a:normAutofit lnSpcReduction="10000"/>
          </a:bodyPr>
          <a:lstStyle/>
          <a:p>
            <a:r>
              <a:rPr lang="en-US" dirty="0" smtClean="0"/>
              <a:t>Some say “Oil being harder to extract simply means that it will cost more but…</a:t>
            </a:r>
          </a:p>
          <a:p>
            <a:r>
              <a:rPr lang="en-US" dirty="0" smtClean="0"/>
              <a:t>Wages seem to go steadily up so…</a:t>
            </a:r>
          </a:p>
          <a:p>
            <a:r>
              <a:rPr lang="en-US" dirty="0" smtClean="0"/>
              <a:t>We will still be able to afford petroleum.”</a:t>
            </a:r>
          </a:p>
          <a:p>
            <a:endParaRPr lang="en-US" dirty="0" smtClean="0"/>
          </a:p>
          <a:p>
            <a:r>
              <a:rPr lang="en-US" dirty="0" smtClean="0">
                <a:solidFill>
                  <a:srgbClr val="FF0000"/>
                </a:solidFill>
              </a:rPr>
              <a:t>However, this is only looking at things from </a:t>
            </a:r>
            <a:r>
              <a:rPr lang="en-US" i="1" u="sng" dirty="0" smtClean="0">
                <a:solidFill>
                  <a:srgbClr val="FF0000"/>
                </a:solidFill>
              </a:rPr>
              <a:t>an economic view</a:t>
            </a:r>
            <a:r>
              <a:rPr lang="en-US" dirty="0" smtClean="0">
                <a:solidFill>
                  <a:srgbClr val="FF0000"/>
                </a:solidFill>
              </a:rPr>
              <a:t>, not from the standpoint of the </a:t>
            </a:r>
            <a:r>
              <a:rPr lang="en-US" i="1" u="sng" dirty="0" smtClean="0">
                <a:solidFill>
                  <a:srgbClr val="FF0000"/>
                </a:solidFill>
              </a:rPr>
              <a:t>actual physical realities involved.</a:t>
            </a:r>
            <a:endParaRPr lang="en-US" i="1" u="sng"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Economic Growth:  A Simple Example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“Total Economy” for a given community is the total dollar amount of all the “stuff” produced in that community in a given year.</a:t>
            </a:r>
          </a:p>
          <a:p>
            <a:r>
              <a:rPr lang="en-US" dirty="0" smtClean="0"/>
              <a:t>If the amount was $1,000 in 2013, and goes up to $1,050 in 2014, then there has been 5% economic growth.</a:t>
            </a:r>
          </a:p>
          <a:p>
            <a:r>
              <a:rPr lang="en-US" dirty="0" smtClean="0"/>
              <a:t>If the amount goes up to $1,100 in 2015, that’s an additional 5% growth, and a total of 10% growth in 2 years.</a:t>
            </a:r>
          </a:p>
          <a:p>
            <a:r>
              <a:rPr lang="en-US" dirty="0" smtClean="0"/>
              <a:t>We have been taught that this is a good thing:  We are more prosperous, there is more employment, and people have more “stuff.”</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Reality:  </a:t>
            </a:r>
            <a:r>
              <a:rPr lang="en-US" dirty="0" smtClean="0">
                <a:solidFill>
                  <a:srgbClr val="C00000"/>
                </a:solidFill>
              </a:rPr>
              <a:t>“It Takes Energy to Produce Energy”</a:t>
            </a:r>
            <a:endParaRPr lang="en-US" dirty="0">
              <a:solidFill>
                <a:srgbClr val="C00000"/>
              </a:solidFill>
            </a:endParaRPr>
          </a:p>
        </p:txBody>
      </p:sp>
      <p:sp>
        <p:nvSpPr>
          <p:cNvPr id="3" name="Content Placeholder 2"/>
          <p:cNvSpPr>
            <a:spLocks noGrp="1"/>
          </p:cNvSpPr>
          <p:nvPr>
            <p:ph idx="1"/>
          </p:nvPr>
        </p:nvSpPr>
        <p:spPr/>
        <p:txBody>
          <a:bodyPr/>
          <a:lstStyle/>
          <a:p>
            <a:r>
              <a:rPr lang="en-US" dirty="0" smtClean="0"/>
              <a:t>Energy is needed to…</a:t>
            </a:r>
          </a:p>
          <a:p>
            <a:pPr lvl="1"/>
            <a:r>
              <a:rPr lang="en-US" dirty="0" smtClean="0"/>
              <a:t>Look for oil underground</a:t>
            </a:r>
          </a:p>
          <a:p>
            <a:pPr lvl="1"/>
            <a:r>
              <a:rPr lang="en-US" dirty="0" smtClean="0"/>
              <a:t>Manufacture pipes, drilling rigs, refineries</a:t>
            </a:r>
          </a:p>
          <a:p>
            <a:pPr lvl="1"/>
            <a:r>
              <a:rPr lang="en-US" dirty="0" smtClean="0"/>
              <a:t>Run drilling rigs and drill for oil</a:t>
            </a:r>
          </a:p>
          <a:p>
            <a:pPr lvl="1"/>
            <a:r>
              <a:rPr lang="en-US" dirty="0" smtClean="0"/>
              <a:t>Pump the oil</a:t>
            </a:r>
          </a:p>
          <a:p>
            <a:pPr lvl="1"/>
            <a:r>
              <a:rPr lang="en-US" dirty="0" smtClean="0"/>
              <a:t>Refine the oil</a:t>
            </a:r>
          </a:p>
          <a:p>
            <a:pPr lvl="1"/>
            <a:r>
              <a:rPr lang="en-US" dirty="0" smtClean="0"/>
              <a:t>Transport the oil</a:t>
            </a:r>
          </a:p>
          <a:p>
            <a:pPr lvl="1"/>
            <a:r>
              <a:rPr lang="en-US" dirty="0" smtClean="0"/>
              <a:t>Protect the oil from those who might take it</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EROEI:  “Energy Returned On Energy Invested”</a:t>
            </a:r>
            <a:endParaRPr lang="en-US" dirty="0"/>
          </a:p>
        </p:txBody>
      </p:sp>
      <p:sp>
        <p:nvSpPr>
          <p:cNvPr id="3" name="Content Placeholder 2"/>
          <p:cNvSpPr>
            <a:spLocks noGrp="1"/>
          </p:cNvSpPr>
          <p:nvPr>
            <p:ph idx="1"/>
          </p:nvPr>
        </p:nvSpPr>
        <p:spPr/>
        <p:txBody>
          <a:bodyPr>
            <a:normAutofit lnSpcReduction="10000"/>
          </a:bodyPr>
          <a:lstStyle/>
          <a:p>
            <a:r>
              <a:rPr lang="en-US" dirty="0" smtClean="0"/>
              <a:t>For every barrel of oil energy used to GET oil, how many barrels of oil do we get BACK from our investment?  </a:t>
            </a:r>
          </a:p>
          <a:p>
            <a:r>
              <a:rPr lang="en-US" dirty="0" smtClean="0"/>
              <a:t>This ratio is called “Energy Returned on Energy invested</a:t>
            </a:r>
          </a:p>
          <a:p>
            <a:r>
              <a:rPr lang="en-US" dirty="0" smtClean="0"/>
              <a:t>In the early years of the petroleum era (early 1900’s), for every ONE  barrel of oil spent we got BACK 100 barrels of oil in return.       EROEI = 100 to 1</a:t>
            </a:r>
          </a:p>
          <a:p>
            <a:r>
              <a:rPr lang="en-US" dirty="0" smtClean="0"/>
              <a:t>This is great!!!   BUT…</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EROEI ratio has been </a:t>
            </a:r>
            <a:r>
              <a:rPr lang="en-US" b="1" i="1" dirty="0" smtClean="0"/>
              <a:t>FALLING</a:t>
            </a:r>
            <a:r>
              <a:rPr lang="en-US" dirty="0" smtClean="0"/>
              <a:t> steadily for the last 100 years.</a:t>
            </a:r>
            <a:endParaRPr lang="en-US" dirty="0"/>
          </a:p>
        </p:txBody>
      </p:sp>
      <p:sp>
        <p:nvSpPr>
          <p:cNvPr id="3" name="Content Placeholder 2"/>
          <p:cNvSpPr>
            <a:spLocks noGrp="1"/>
          </p:cNvSpPr>
          <p:nvPr>
            <p:ph idx="1"/>
          </p:nvPr>
        </p:nvSpPr>
        <p:spPr/>
        <p:txBody>
          <a:bodyPr/>
          <a:lstStyle/>
          <a:p>
            <a:r>
              <a:rPr lang="en-US" dirty="0" smtClean="0"/>
              <a:t>In the 1960’s      EROEI  =  40 to 1</a:t>
            </a:r>
          </a:p>
          <a:p>
            <a:r>
              <a:rPr lang="en-US" dirty="0" smtClean="0"/>
              <a:t>In the 1970’s      EROEI  =  30 to 1</a:t>
            </a:r>
          </a:p>
          <a:p>
            <a:r>
              <a:rPr lang="en-US" dirty="0" smtClean="0"/>
              <a:t>In  2003               EROEI  =  10 to 1</a:t>
            </a:r>
          </a:p>
          <a:p>
            <a:r>
              <a:rPr lang="en-US" dirty="0" smtClean="0"/>
              <a:t>The ratio is still falling…</a:t>
            </a:r>
          </a:p>
          <a:p>
            <a:r>
              <a:rPr lang="en-US" dirty="0" smtClean="0"/>
              <a:t>When the ratio drops to 1.5 to 1, that means we only bet back 1.5 barrels of oil for every barrel we put and…</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rPr>
              <a:t>And what happens when the ratio drops to 1 to 1?</a:t>
            </a:r>
            <a:endParaRPr lang="en-US" i="1" dirty="0">
              <a:solidFill>
                <a:srgbClr val="FF0000"/>
              </a:solidFill>
            </a:endParaRPr>
          </a:p>
        </p:txBody>
      </p:sp>
      <p:sp>
        <p:nvSpPr>
          <p:cNvPr id="3" name="Content Placeholder 2"/>
          <p:cNvSpPr>
            <a:spLocks noGrp="1"/>
          </p:cNvSpPr>
          <p:nvPr>
            <p:ph idx="1"/>
          </p:nvPr>
        </p:nvSpPr>
        <p:spPr/>
        <p:txBody>
          <a:bodyPr/>
          <a:lstStyle/>
          <a:p>
            <a:r>
              <a:rPr lang="en-US" dirty="0" smtClean="0"/>
              <a:t>When every barrel of oil put in only get us one barrel of oil back, we are OUT OF OIL!!!</a:t>
            </a:r>
          </a:p>
          <a:p>
            <a:r>
              <a:rPr lang="en-US" dirty="0" smtClean="0"/>
              <a:t>No matter how much OIL MIGHT STILL BE IN THE GROUND, we are simply OUT OF OIL.</a:t>
            </a:r>
          </a:p>
          <a:p>
            <a:r>
              <a:rPr lang="en-US" dirty="0" smtClean="0"/>
              <a:t>AND, this concept applies with equal validity to COAL and NATURAL GAS.  </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from Peak Oil investigation…</a:t>
            </a:r>
            <a:endParaRPr lang="en-US" dirty="0"/>
          </a:p>
        </p:txBody>
      </p:sp>
      <p:sp>
        <p:nvSpPr>
          <p:cNvPr id="3" name="Content Placeholder 2"/>
          <p:cNvSpPr>
            <a:spLocks noGrp="1"/>
          </p:cNvSpPr>
          <p:nvPr>
            <p:ph idx="1"/>
          </p:nvPr>
        </p:nvSpPr>
        <p:spPr/>
        <p:txBody>
          <a:bodyPr/>
          <a:lstStyle/>
          <a:p>
            <a:r>
              <a:rPr lang="en-US" dirty="0" smtClean="0"/>
              <a:t>Continuous economic growth on a finite planet is impossible.</a:t>
            </a:r>
          </a:p>
          <a:p>
            <a:r>
              <a:rPr lang="en-US" dirty="0" smtClean="0"/>
              <a:t>Attempting continuous economic growth will be catastrophic.</a:t>
            </a:r>
          </a:p>
          <a:p>
            <a:r>
              <a:rPr lang="en-US" dirty="0" smtClean="0"/>
              <a:t>When fossil fuels are gone,  carrying capacity of planet Earth will drop to 1-2 billion humans.</a:t>
            </a:r>
          </a:p>
          <a:p>
            <a:r>
              <a:rPr lang="en-US" dirty="0" smtClean="0"/>
              <a:t>We need to limit consumption and population growth and shift to renewable energy.</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Nature and a finite planet WILL eventually stop our growth…</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But…  If we </a:t>
            </a:r>
            <a:r>
              <a:rPr lang="en-US" b="1" i="1" dirty="0" smtClean="0"/>
              <a:t>can choose to change and stop ourselves</a:t>
            </a:r>
            <a:r>
              <a:rPr lang="en-US" dirty="0" smtClean="0"/>
              <a:t>…</a:t>
            </a:r>
          </a:p>
          <a:p>
            <a:pPr>
              <a:buNone/>
            </a:pPr>
            <a:endParaRPr lang="en-US" dirty="0" smtClean="0"/>
          </a:p>
          <a:p>
            <a:r>
              <a:rPr lang="en-US" dirty="0" smtClean="0"/>
              <a:t>We can have a </a:t>
            </a:r>
            <a:r>
              <a:rPr lang="en-US" b="1" i="1" dirty="0" smtClean="0"/>
              <a:t>softer landing </a:t>
            </a:r>
            <a:r>
              <a:rPr lang="en-US" dirty="0" smtClean="0"/>
              <a:t>rather than </a:t>
            </a:r>
            <a:r>
              <a:rPr lang="en-US" b="1" i="1" dirty="0" smtClean="0"/>
              <a:t>a very hard crash</a:t>
            </a:r>
            <a:r>
              <a:rPr lang="en-US" dirty="0" smtClean="0"/>
              <a:t>.</a:t>
            </a:r>
          </a:p>
          <a:p>
            <a:endParaRPr lang="en-US" dirty="0" smtClean="0"/>
          </a:p>
          <a:p>
            <a:r>
              <a:rPr lang="en-US" b="1" i="1" dirty="0" smtClean="0"/>
              <a:t>The choice is ours</a:t>
            </a:r>
            <a:r>
              <a:rPr lang="en-US" dirty="0" smtClean="0"/>
              <a:t>.</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more information…</a:t>
            </a:r>
            <a:endParaRPr lang="en-US" dirty="0"/>
          </a:p>
        </p:txBody>
      </p:sp>
      <p:sp>
        <p:nvSpPr>
          <p:cNvPr id="3" name="Content Placeholder 2"/>
          <p:cNvSpPr>
            <a:spLocks noGrp="1"/>
          </p:cNvSpPr>
          <p:nvPr>
            <p:ph idx="1"/>
          </p:nvPr>
        </p:nvSpPr>
        <p:spPr/>
        <p:txBody>
          <a:bodyPr/>
          <a:lstStyle/>
          <a:p>
            <a:r>
              <a:rPr lang="en-US" i="1" dirty="0" smtClean="0"/>
              <a:t>The Party is Over</a:t>
            </a:r>
            <a:r>
              <a:rPr lang="en-US" dirty="0" smtClean="0"/>
              <a:t>, by Richard </a:t>
            </a:r>
            <a:r>
              <a:rPr lang="en-US" dirty="0" err="1" smtClean="0"/>
              <a:t>Heinberg</a:t>
            </a:r>
            <a:r>
              <a:rPr lang="en-US" dirty="0" smtClean="0"/>
              <a:t>.</a:t>
            </a:r>
          </a:p>
          <a:p>
            <a:r>
              <a:rPr lang="en-US" i="1" dirty="0" smtClean="0"/>
              <a:t>The End of Growth</a:t>
            </a:r>
            <a:r>
              <a:rPr lang="en-US" dirty="0" smtClean="0"/>
              <a:t>, by Richard </a:t>
            </a:r>
            <a:r>
              <a:rPr lang="en-US" dirty="0" err="1" smtClean="0"/>
              <a:t>Heinberg</a:t>
            </a:r>
            <a:r>
              <a:rPr lang="en-US" dirty="0" smtClean="0"/>
              <a:t>.</a:t>
            </a:r>
          </a:p>
          <a:p>
            <a:r>
              <a:rPr lang="en-US" dirty="0" smtClean="0"/>
              <a:t>“Understanding Peak Oil,” by Dale </a:t>
            </a:r>
            <a:r>
              <a:rPr lang="en-US" dirty="0" err="1" smtClean="0"/>
              <a:t>Lugenbehl</a:t>
            </a:r>
            <a:r>
              <a:rPr lang="en-US" dirty="0" smtClean="0"/>
              <a:t>,  ahimsaacres.org/readings</a:t>
            </a:r>
          </a:p>
          <a:p>
            <a:r>
              <a:rPr lang="en-US" dirty="0" smtClean="0"/>
              <a:t>“Living On A Space Ship,” by Dale </a:t>
            </a:r>
            <a:r>
              <a:rPr lang="en-US" dirty="0" err="1" smtClean="0"/>
              <a:t>Lugenbehl</a:t>
            </a:r>
            <a:r>
              <a:rPr lang="en-US" dirty="0" smtClean="0"/>
              <a:t>, </a:t>
            </a:r>
            <a:r>
              <a:rPr lang="en-US" dirty="0" err="1" smtClean="0"/>
              <a:t>ahimsaacres.org.readings</a:t>
            </a:r>
            <a:endParaRPr lang="en-US" dirty="0" smtClean="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495801"/>
            <a:ext cx="4038600" cy="584200"/>
          </a:xfrm>
        </p:spPr>
        <p:txBody>
          <a:bodyPr>
            <a:normAutofit/>
          </a:bodyPr>
          <a:lstStyle/>
          <a:p>
            <a:r>
              <a:rPr lang="en-US" dirty="0" smtClean="0"/>
              <a:t>   Ahimsa Acres Educational Center</a:t>
            </a:r>
            <a:endParaRPr lang="en-US" dirty="0"/>
          </a:p>
        </p:txBody>
      </p:sp>
      <p:pic>
        <p:nvPicPr>
          <p:cNvPr id="4" name="Content Placeholder 3" descr="Lotus on water#2.jpg"/>
          <p:cNvPicPr>
            <a:picLocks noGrp="1" noChangeAspect="1"/>
          </p:cNvPicPr>
          <p:nvPr>
            <p:ph type="pic" idx="1"/>
          </p:nvPr>
        </p:nvPicPr>
        <p:blipFill>
          <a:blip r:embed="rId2"/>
          <a:srcRect l="5636" r="5636"/>
          <a:stretch>
            <a:fillRect/>
          </a:stretch>
        </p:blipFill>
        <p:spPr>
          <a:xfrm>
            <a:off x="1447800" y="711209"/>
            <a:ext cx="3962400" cy="3718560"/>
          </a:xfrm>
        </p:spPr>
      </p:pic>
      <p:sp>
        <p:nvSpPr>
          <p:cNvPr id="14" name="Text Placeholder 13"/>
          <p:cNvSpPr>
            <a:spLocks noGrp="1"/>
          </p:cNvSpPr>
          <p:nvPr>
            <p:ph type="body" sz="half" idx="2"/>
          </p:nvPr>
        </p:nvSpPr>
        <p:spPr>
          <a:xfrm>
            <a:off x="1543050" y="5283202"/>
            <a:ext cx="3915966" cy="2946401"/>
          </a:xfrm>
        </p:spPr>
        <p:txBody>
          <a:bodyPr>
            <a:normAutofit fontScale="55000" lnSpcReduction="20000"/>
          </a:bodyPr>
          <a:lstStyle/>
          <a:p>
            <a:pPr algn="ctr"/>
            <a:r>
              <a:rPr lang="en-US" sz="3400" dirty="0" smtClean="0"/>
              <a:t>We May Be Reached at</a:t>
            </a:r>
          </a:p>
          <a:p>
            <a:pPr algn="ctr"/>
            <a:endParaRPr lang="en-US" sz="3400" dirty="0" smtClean="0"/>
          </a:p>
          <a:p>
            <a:pPr algn="ctr"/>
            <a:r>
              <a:rPr lang="en-US" sz="4200" b="1" dirty="0" smtClean="0"/>
              <a:t>Website:  Ahimsaacres.org</a:t>
            </a:r>
          </a:p>
          <a:p>
            <a:pPr algn="ctr"/>
            <a:endParaRPr lang="en-US" sz="4200" b="1" dirty="0" smtClean="0"/>
          </a:p>
          <a:p>
            <a:pPr algn="ctr"/>
            <a:r>
              <a:rPr lang="en-US" sz="4400" b="1" dirty="0" smtClean="0"/>
              <a:t>Emails</a:t>
            </a:r>
            <a:r>
              <a:rPr lang="en-US" sz="4400" dirty="0" smtClean="0"/>
              <a:t>:  </a:t>
            </a:r>
          </a:p>
          <a:p>
            <a:pPr algn="ctr"/>
            <a:r>
              <a:rPr lang="en-US" sz="4900" dirty="0" smtClean="0">
                <a:hlinkClick r:id="rId3"/>
              </a:rPr>
              <a:t>ahimsaacres@gmail.com</a:t>
            </a:r>
            <a:endParaRPr lang="en-US" sz="4900" dirty="0" smtClean="0"/>
          </a:p>
          <a:p>
            <a:pPr algn="ctr"/>
            <a:r>
              <a:rPr lang="en-US" sz="4900" dirty="0" smtClean="0">
                <a:hlinkClick r:id="rId4"/>
              </a:rPr>
              <a:t> lugenbehld@lanecc.edu</a:t>
            </a:r>
            <a:endParaRPr lang="en-US" sz="4900" dirty="0" smtClean="0"/>
          </a:p>
          <a:p>
            <a:pPr algn="ctr"/>
            <a:r>
              <a:rPr lang="en-US" sz="4900" dirty="0" smtClean="0">
                <a:hlinkClick r:id="rId5"/>
              </a:rPr>
              <a:t>aldridgesandy@gmail.com</a:t>
            </a:r>
            <a:r>
              <a:rPr lang="en-US" sz="4900" dirty="0" smtClean="0"/>
              <a:t> </a:t>
            </a:r>
          </a:p>
          <a:p>
            <a:pPr algn="ctr"/>
            <a:endParaRPr lang="en-US" sz="49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AutoShape 2" descr="Image result for double bell curve overlapp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8372" name="AutoShape 4" descr="Image result for double bell curve overlapp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8374" name="AutoShape 6" descr="Image result for double bell curve overlapp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8376" name="AutoShape 8" descr="Image result for double bell curve overlapping">
            <a:hlinkClick r:id="rId2"/>
          </p:cNvP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8378" name="AutoShape 10" descr="Image result for double bell curve overlapping">
            <a:hlinkClick r:id="rId2"/>
          </p:cNvP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8380" name="Picture 12" descr="Image result for double bell curve overlapping"/>
          <p:cNvPicPr>
            <a:picLocks noChangeAspect="1" noChangeArrowheads="1"/>
          </p:cNvPicPr>
          <p:nvPr/>
        </p:nvPicPr>
        <p:blipFill>
          <a:blip r:embed="rId3"/>
          <a:srcRect/>
          <a:stretch>
            <a:fillRect/>
          </a:stretch>
        </p:blipFill>
        <p:spPr bwMode="auto">
          <a:xfrm>
            <a:off x="1219200" y="2438400"/>
            <a:ext cx="4429125" cy="2733676"/>
          </a:xfrm>
          <a:prstGeom prst="rect">
            <a:avLst/>
          </a:prstGeom>
          <a:noFill/>
          <a:ln w="38100">
            <a:solidFill>
              <a:schemeClr val="tx1"/>
            </a:solidFill>
          </a:ln>
        </p:spPr>
      </p:pic>
      <p:sp>
        <p:nvSpPr>
          <p:cNvPr id="9" name="Title 8"/>
          <p:cNvSpPr>
            <a:spLocks noGrp="1"/>
          </p:cNvSpPr>
          <p:nvPr>
            <p:ph type="title"/>
          </p:nvPr>
        </p:nvSpPr>
        <p:spPr/>
        <p:txBody>
          <a:bodyPr/>
          <a:lstStyle/>
          <a:p>
            <a:endParaRPr lang="en-US" dirty="0"/>
          </a:p>
        </p:txBody>
      </p:sp>
      <p:sp>
        <p:nvSpPr>
          <p:cNvPr id="10" name="Picture Placeholder 9"/>
          <p:cNvSpPr>
            <a:spLocks noGrp="1"/>
          </p:cNvSpPr>
          <p:nvPr>
            <p:ph type="pic" idx="1"/>
          </p:nvPr>
        </p:nvSpPr>
        <p:spPr/>
      </p:sp>
      <p:sp>
        <p:nvSpPr>
          <p:cNvPr id="11" name="Text Placeholder 10"/>
          <p:cNvSpPr>
            <a:spLocks noGrp="1"/>
          </p:cNvSpPr>
          <p:nvPr>
            <p:ph type="body" sz="half" idx="2"/>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But Is Economic Growth </a:t>
            </a:r>
            <a:r>
              <a:rPr lang="en-US" i="1" dirty="0" smtClean="0"/>
              <a:t>Really</a:t>
            </a:r>
            <a:r>
              <a:rPr lang="en-US" dirty="0" smtClean="0"/>
              <a:t> Good?</a:t>
            </a:r>
            <a:endParaRPr lang="en-US" dirty="0"/>
          </a:p>
        </p:txBody>
      </p:sp>
      <p:sp>
        <p:nvSpPr>
          <p:cNvPr id="3" name="Content Placeholder 2"/>
          <p:cNvSpPr>
            <a:spLocks noGrp="1"/>
          </p:cNvSpPr>
          <p:nvPr>
            <p:ph idx="1"/>
          </p:nvPr>
        </p:nvSpPr>
        <p:spPr/>
        <p:txBody>
          <a:bodyPr/>
          <a:lstStyle/>
          <a:p>
            <a:r>
              <a:rPr lang="en-US" dirty="0" smtClean="0"/>
              <a:t>Anything that is growing has a doubling time.</a:t>
            </a:r>
          </a:p>
          <a:p>
            <a:r>
              <a:rPr lang="en-US" dirty="0" smtClean="0"/>
              <a:t>At 1% growth, doubling will occur in 70 years.</a:t>
            </a:r>
          </a:p>
          <a:p>
            <a:r>
              <a:rPr lang="en-US" dirty="0" smtClean="0"/>
              <a:t>At 2%, it takes 35 years.</a:t>
            </a:r>
          </a:p>
          <a:p>
            <a:r>
              <a:rPr lang="en-US" dirty="0" smtClean="0"/>
              <a:t>At 5% growth, the total economy of the little community in our example will double in only 14 years.</a:t>
            </a:r>
          </a:p>
          <a:p>
            <a:r>
              <a:rPr lang="en-US" dirty="0" smtClean="0"/>
              <a:t>Is there a problem here…??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If our economy doubles in 14 years…</a:t>
            </a:r>
            <a:endParaRPr lang="en-US" dirty="0"/>
          </a:p>
        </p:txBody>
      </p:sp>
      <p:sp>
        <p:nvSpPr>
          <p:cNvPr id="3" name="Content Placeholder 2"/>
          <p:cNvSpPr>
            <a:spLocks noGrp="1"/>
          </p:cNvSpPr>
          <p:nvPr>
            <p:ph idx="1"/>
          </p:nvPr>
        </p:nvSpPr>
        <p:spPr>
          <a:noFill/>
          <a:ln>
            <a:solidFill>
              <a:schemeClr val="accent1"/>
            </a:solidFill>
          </a:ln>
        </p:spPr>
        <p:txBody>
          <a:bodyPr>
            <a:normAutofit fontScale="92500" lnSpcReduction="10000"/>
          </a:bodyPr>
          <a:lstStyle/>
          <a:p>
            <a:r>
              <a:rPr lang="en-US" dirty="0" smtClean="0"/>
              <a:t>We are using twice as many </a:t>
            </a:r>
            <a:r>
              <a:rPr lang="en-US" u="sng" dirty="0" smtClean="0"/>
              <a:t>resources</a:t>
            </a:r>
            <a:r>
              <a:rPr lang="en-US" dirty="0" smtClean="0"/>
              <a:t> as just 14 years ago.  And…</a:t>
            </a:r>
          </a:p>
          <a:p>
            <a:r>
              <a:rPr lang="en-US" dirty="0" smtClean="0"/>
              <a:t>Twice as much </a:t>
            </a:r>
            <a:r>
              <a:rPr lang="en-US" u="sng" dirty="0" smtClean="0"/>
              <a:t>energy</a:t>
            </a:r>
            <a:r>
              <a:rPr lang="en-US" dirty="0" smtClean="0"/>
              <a:t> and…</a:t>
            </a:r>
            <a:endParaRPr lang="en-US" dirty="0" smtClean="0">
              <a:noFill/>
            </a:endParaRPr>
          </a:p>
          <a:p>
            <a:r>
              <a:rPr lang="en-US" dirty="0" smtClean="0"/>
              <a:t>Producing twice as much </a:t>
            </a:r>
            <a:r>
              <a:rPr lang="en-US" u="sng" dirty="0" smtClean="0"/>
              <a:t>greenhouse gases </a:t>
            </a:r>
            <a:r>
              <a:rPr lang="en-US" dirty="0" smtClean="0"/>
              <a:t>and…</a:t>
            </a:r>
          </a:p>
          <a:p>
            <a:r>
              <a:rPr lang="en-US" dirty="0" smtClean="0"/>
              <a:t>Twice as much </a:t>
            </a:r>
            <a:r>
              <a:rPr lang="en-US" u="sng" dirty="0" smtClean="0"/>
              <a:t>toxic pollution</a:t>
            </a:r>
            <a:r>
              <a:rPr lang="en-US" dirty="0" smtClean="0"/>
              <a:t>.</a:t>
            </a:r>
          </a:p>
          <a:p>
            <a:r>
              <a:rPr lang="en-US" dirty="0" smtClean="0"/>
              <a:t>And all of this on a space ship with finite resources and no ability to stop along the way and pick up more supplies or get rid of wastes.</a:t>
            </a:r>
          </a:p>
          <a:p>
            <a:r>
              <a:rPr lang="en-US" dirty="0" smtClean="0"/>
              <a:t>Does this make sense to YOU???</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Is Gross Domestic Product (GDP) A Sane Way to Measure How We Are Doing?</a:t>
            </a:r>
            <a:endParaRPr lang="en-US" sz="3600" dirty="0"/>
          </a:p>
        </p:txBody>
      </p:sp>
      <p:sp>
        <p:nvSpPr>
          <p:cNvPr id="3" name="Content Placeholder 2"/>
          <p:cNvSpPr>
            <a:spLocks noGrp="1"/>
          </p:cNvSpPr>
          <p:nvPr>
            <p:ph idx="1"/>
          </p:nvPr>
        </p:nvSpPr>
        <p:spPr/>
        <p:txBody>
          <a:bodyPr/>
          <a:lstStyle/>
          <a:p>
            <a:r>
              <a:rPr lang="en-US" dirty="0" smtClean="0"/>
              <a:t>Heart attacks…</a:t>
            </a:r>
          </a:p>
          <a:p>
            <a:r>
              <a:rPr lang="en-US" dirty="0" smtClean="0"/>
              <a:t>Hurricanes…</a:t>
            </a:r>
          </a:p>
          <a:p>
            <a:r>
              <a:rPr lang="en-US" dirty="0" smtClean="0"/>
              <a:t>Ship wrecks…</a:t>
            </a:r>
          </a:p>
          <a:p>
            <a:r>
              <a:rPr lang="en-US" dirty="0" smtClean="0"/>
              <a:t>War…</a:t>
            </a:r>
          </a:p>
          <a:p>
            <a:r>
              <a:rPr lang="en-US" dirty="0" smtClean="0"/>
              <a:t>Growing organic apples for market…</a:t>
            </a:r>
          </a:p>
          <a:p>
            <a:endParaRPr lang="en-US" dirty="0" smtClean="0"/>
          </a:p>
          <a:p>
            <a:r>
              <a:rPr lang="en-US" dirty="0" smtClean="0">
                <a:solidFill>
                  <a:srgbClr val="C00000"/>
                </a:solidFill>
              </a:rPr>
              <a:t>What do these things all have in common…???</a:t>
            </a:r>
            <a:endParaRPr lang="en-US" dirty="0">
              <a:solidFill>
                <a:srgbClr val="C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9944</TotalTime>
  <Words>3441</Words>
  <Application>Microsoft Office PowerPoint</Application>
  <PresentationFormat>On-screen Show (4:3)</PresentationFormat>
  <Paragraphs>308</Paragraphs>
  <Slides>68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0" baseType="lpstr">
      <vt:lpstr>Office Theme</vt:lpstr>
      <vt:lpstr>Chart</vt:lpstr>
      <vt:lpstr>   Ahimsa Acres Educational Center</vt:lpstr>
      <vt:lpstr>Concepts and Mental Models</vt:lpstr>
      <vt:lpstr>3 Characteristics of All Space Ships</vt:lpstr>
      <vt:lpstr>Questions to Ask Ourselves As Residents on a Space Ship</vt:lpstr>
      <vt:lpstr>We have been taught to see economic growth as good…</vt:lpstr>
      <vt:lpstr>Economic Growth:  A Simple Example</vt:lpstr>
      <vt:lpstr>But Is Economic Growth Really Good?</vt:lpstr>
      <vt:lpstr>If our economy doubles in 14 years…</vt:lpstr>
      <vt:lpstr>Is Gross Domestic Product (GDP) A Sane Way to Measure How We Are Doing?</vt:lpstr>
      <vt:lpstr>They all INCREASE Gross Domestic Product!</vt:lpstr>
      <vt:lpstr>Suppose you have a test tube filled with bacterial food and no bacteria…</vt:lpstr>
      <vt:lpstr>The answer…</vt:lpstr>
      <vt:lpstr>At 55 minutes if someone says “We’re running out of food and space…!”</vt:lpstr>
      <vt:lpstr>But suppose at 59 minutes someone says “We’ve got a real problem here!!!”</vt:lpstr>
      <vt:lpstr>And what have the bacteria bought themselves…?</vt:lpstr>
      <vt:lpstr>We humans are just like the bacteria…</vt:lpstr>
      <vt:lpstr>Are Humans Any Smarter than Bacteria?</vt:lpstr>
      <vt:lpstr>Our direction needs to be from…</vt:lpstr>
      <vt:lpstr>Continuous Economic Growth on a Finite Planet is Impossible</vt:lpstr>
      <vt:lpstr>Recommended for understanding growth…</vt:lpstr>
      <vt:lpstr>Calculating Doubling Times:  “The Rule of 70”</vt:lpstr>
      <vt:lpstr>What is Sustainability…?</vt:lpstr>
      <vt:lpstr>We are continuously drawing down on a rich inheritance of…</vt:lpstr>
      <vt:lpstr>Some Facts…</vt:lpstr>
      <vt:lpstr>Where is the “over population” problem…?</vt:lpstr>
      <vt:lpstr>Our very high level of consumption is…</vt:lpstr>
      <vt:lpstr>And Yet We Still Insist on Economic Growth…</vt:lpstr>
      <vt:lpstr>We Must Educate People to See the Benefits of Reducing Their Consumption</vt:lpstr>
      <vt:lpstr>What is Carrying Capacity?</vt:lpstr>
      <vt:lpstr>The Story of  Deer, Chapter 1…</vt:lpstr>
      <vt:lpstr>The Story of Deer, Chapter 2…</vt:lpstr>
      <vt:lpstr>Are Humans Susceptible to this Same Process?</vt:lpstr>
      <vt:lpstr>Suppose you have an apartment…</vt:lpstr>
      <vt:lpstr>You invite 25 friends for the weekend…</vt:lpstr>
      <vt:lpstr>But by Tuesday or Wednesday…</vt:lpstr>
      <vt:lpstr>The lesson here…</vt:lpstr>
      <vt:lpstr>I.  How Well Was the Place “Stocked” to start with?</vt:lpstr>
      <vt:lpstr>II.  Chosen “lifestyle” level of the people living there…</vt:lpstr>
      <vt:lpstr> Special Note on “Lifestyle…”</vt:lpstr>
      <vt:lpstr>III.  What technologies are used to produce a given level of “lifestyle?”</vt:lpstr>
      <vt:lpstr>IV.  Population is the final driver of environmental damage.</vt:lpstr>
      <vt:lpstr>Other Civilizations that Have Gone Before Us Have Collapsed and…</vt:lpstr>
      <vt:lpstr>The Earth can sustain…</vt:lpstr>
      <vt:lpstr>For 99% of human history…</vt:lpstr>
      <vt:lpstr>Fossil fuels changed all this…</vt:lpstr>
      <vt:lpstr>Fossil fuels are a VERY RICH form of energy…</vt:lpstr>
      <vt:lpstr>The result…?</vt:lpstr>
      <vt:lpstr>This huge increase in energy has…</vt:lpstr>
      <vt:lpstr>PowerPoint Presentation</vt:lpstr>
      <vt:lpstr>PowerPoint Presentation</vt:lpstr>
      <vt:lpstr>Fossil Fuels Are Running Out</vt:lpstr>
      <vt:lpstr>Understanding Peak Oil</vt:lpstr>
      <vt:lpstr>A Peak in the DISCOVERY of new oil is always followed later by a peak in oil PRODUCTION</vt:lpstr>
      <vt:lpstr>PowerPoint Presentation</vt:lpstr>
      <vt:lpstr>PowerPoint Presentation</vt:lpstr>
      <vt:lpstr>“Yes, but…”</vt:lpstr>
      <vt:lpstr>The Second “Yes, but…”</vt:lpstr>
      <vt:lpstr>People always harvest the easy portions of a resource first.</vt:lpstr>
      <vt:lpstr>Third “Yes, but…”</vt:lpstr>
      <vt:lpstr>Reality:  “It Takes Energy to Produce Energy”</vt:lpstr>
      <vt:lpstr>EROEI:  “Energy Returned On Energy Invested”</vt:lpstr>
      <vt:lpstr>The EROEI ratio has been FALLING steadily for the last 100 years.</vt:lpstr>
      <vt:lpstr>And what happens when the ratio drops to 1 to 1?</vt:lpstr>
      <vt:lpstr>Conclusions from Peak Oil investigation…</vt:lpstr>
      <vt:lpstr>Nature and a finite planet WILL eventually stop our growth…</vt:lpstr>
      <vt:lpstr>Resources for more information…</vt:lpstr>
      <vt:lpstr>   Ahimsa Acres Educational Center</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 &amp; S Lugenbehl</dc:creator>
  <cp:lastModifiedBy>Robert</cp:lastModifiedBy>
  <cp:revision>471</cp:revision>
  <dcterms:created xsi:type="dcterms:W3CDTF">2015-09-24T16:26:43Z</dcterms:created>
  <dcterms:modified xsi:type="dcterms:W3CDTF">2017-11-27T00:16:43Z</dcterms:modified>
</cp:coreProperties>
</file>